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5"/>
    <p:sldMasterId id="2147483735" r:id="rId6"/>
  </p:sldMasterIdLst>
  <p:notesMasterIdLst>
    <p:notesMasterId r:id="rId52"/>
  </p:notesMasterIdLst>
  <p:sldIdLst>
    <p:sldId id="510" r:id="rId7"/>
    <p:sldId id="302" r:id="rId8"/>
    <p:sldId id="303" r:id="rId9"/>
    <p:sldId id="357" r:id="rId10"/>
    <p:sldId id="409" r:id="rId11"/>
    <p:sldId id="423" r:id="rId12"/>
    <p:sldId id="393" r:id="rId13"/>
    <p:sldId id="394" r:id="rId14"/>
    <p:sldId id="395" r:id="rId15"/>
    <p:sldId id="396" r:id="rId16"/>
    <p:sldId id="397" r:id="rId17"/>
    <p:sldId id="341" r:id="rId18"/>
    <p:sldId id="429" r:id="rId19"/>
    <p:sldId id="359" r:id="rId20"/>
    <p:sldId id="430" r:id="rId21"/>
    <p:sldId id="426" r:id="rId22"/>
    <p:sldId id="438" r:id="rId23"/>
    <p:sldId id="399" r:id="rId24"/>
    <p:sldId id="485" r:id="rId25"/>
    <p:sldId id="486" r:id="rId26"/>
    <p:sldId id="436" r:id="rId27"/>
    <p:sldId id="492" r:id="rId28"/>
    <p:sldId id="494" r:id="rId29"/>
    <p:sldId id="490" r:id="rId30"/>
    <p:sldId id="489" r:id="rId31"/>
    <p:sldId id="497" r:id="rId32"/>
    <p:sldId id="498" r:id="rId33"/>
    <p:sldId id="500" r:id="rId34"/>
    <p:sldId id="501" r:id="rId35"/>
    <p:sldId id="502" r:id="rId36"/>
    <p:sldId id="503" r:id="rId37"/>
    <p:sldId id="467" r:id="rId38"/>
    <p:sldId id="469" r:id="rId39"/>
    <p:sldId id="470" r:id="rId40"/>
    <p:sldId id="471" r:id="rId41"/>
    <p:sldId id="472" r:id="rId42"/>
    <p:sldId id="474" r:id="rId43"/>
    <p:sldId id="473" r:id="rId44"/>
    <p:sldId id="446" r:id="rId45"/>
    <p:sldId id="416" r:id="rId46"/>
    <p:sldId id="431" r:id="rId47"/>
    <p:sldId id="479" r:id="rId48"/>
    <p:sldId id="480" r:id="rId49"/>
    <p:sldId id="424" r:id="rId50"/>
    <p:sldId id="482" r:id="rId5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A988"/>
    <a:srgbClr val="0C234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025" autoAdjust="0"/>
  </p:normalViewPr>
  <p:slideViewPr>
    <p:cSldViewPr snapToGrid="0">
      <p:cViewPr varScale="1">
        <p:scale>
          <a:sx n="86" d="100"/>
          <a:sy n="86" d="100"/>
        </p:scale>
        <p:origin x="13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56FF12F-60A6-4E8A-AF51-FF099C8412EF}" type="datetimeFigureOut">
              <a:rPr lang="en-US" smtClean="0"/>
              <a:t>5/21/2021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BECC07-6E2F-484C-8B86-65BB8CC5B6CE}" type="slidenum">
              <a:rPr lang="en-US" smtClean="0"/>
              <a:t>‹#›</a:t>
            </a:fld>
            <a:endParaRPr lang="en-US" dirty="0"/>
          </a:p>
        </p:txBody>
      </p:sp>
    </p:spTree>
    <p:extLst>
      <p:ext uri="{BB962C8B-B14F-4D97-AF65-F5344CB8AC3E}">
        <p14:creationId xmlns:p14="http://schemas.microsoft.com/office/powerpoint/2010/main" val="29251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2</a:t>
            </a:fld>
            <a:endParaRPr lang="en-US" dirty="0"/>
          </a:p>
        </p:txBody>
      </p:sp>
    </p:spTree>
    <p:extLst>
      <p:ext uri="{BB962C8B-B14F-4D97-AF65-F5344CB8AC3E}">
        <p14:creationId xmlns:p14="http://schemas.microsoft.com/office/powerpoint/2010/main" val="2539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3</a:t>
            </a:fld>
            <a:endParaRPr lang="en-US" dirty="0"/>
          </a:p>
        </p:txBody>
      </p:sp>
    </p:spTree>
    <p:extLst>
      <p:ext uri="{BB962C8B-B14F-4D97-AF65-F5344CB8AC3E}">
        <p14:creationId xmlns:p14="http://schemas.microsoft.com/office/powerpoint/2010/main" val="229249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23</a:t>
            </a:fld>
            <a:endParaRPr lang="en-US" dirty="0"/>
          </a:p>
        </p:txBody>
      </p:sp>
    </p:spTree>
    <p:extLst>
      <p:ext uri="{BB962C8B-B14F-4D97-AF65-F5344CB8AC3E}">
        <p14:creationId xmlns:p14="http://schemas.microsoft.com/office/powerpoint/2010/main" val="307316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26</a:t>
            </a:fld>
            <a:endParaRPr lang="en-US" dirty="0"/>
          </a:p>
        </p:txBody>
      </p:sp>
    </p:spTree>
    <p:extLst>
      <p:ext uri="{BB962C8B-B14F-4D97-AF65-F5344CB8AC3E}">
        <p14:creationId xmlns:p14="http://schemas.microsoft.com/office/powerpoint/2010/main" val="331852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27</a:t>
            </a:fld>
            <a:endParaRPr lang="en-US" dirty="0"/>
          </a:p>
        </p:txBody>
      </p:sp>
    </p:spTree>
    <p:extLst>
      <p:ext uri="{BB962C8B-B14F-4D97-AF65-F5344CB8AC3E}">
        <p14:creationId xmlns:p14="http://schemas.microsoft.com/office/powerpoint/2010/main" val="264795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ECC07-6E2F-484C-8B86-65BB8CC5B6CE}" type="slidenum">
              <a:rPr lang="en-US" smtClean="0"/>
              <a:t>28</a:t>
            </a:fld>
            <a:endParaRPr lang="en-US" dirty="0"/>
          </a:p>
        </p:txBody>
      </p:sp>
    </p:spTree>
    <p:extLst>
      <p:ext uri="{BB962C8B-B14F-4D97-AF65-F5344CB8AC3E}">
        <p14:creationId xmlns:p14="http://schemas.microsoft.com/office/powerpoint/2010/main" val="1060411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12192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Franklin Gothic Book Regular"/>
            </a:endParaRP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870666" y="3613715"/>
            <a:ext cx="6817068" cy="666840"/>
          </a:xfrm>
        </p:spPr>
        <p:txBody>
          <a:bodyPr/>
          <a:lstStyle>
            <a:lvl1pPr>
              <a:defRPr>
                <a:solidFill>
                  <a:srgbClr val="005DAA"/>
                </a:solidFill>
              </a:defRPr>
            </a:lvl1pPr>
          </a:lstStyle>
          <a:p>
            <a:r>
              <a:rPr lang="en-US" dirty="0"/>
              <a:t>Click to edit Master title style</a:t>
            </a:r>
          </a:p>
        </p:txBody>
      </p:sp>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870665" y="4336034"/>
            <a:ext cx="6817067"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875573"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
        <p:nvSpPr>
          <p:cNvPr id="11" name="Picture Placeholder 3">
            <a:extLst>
              <a:ext uri="{FF2B5EF4-FFF2-40B4-BE49-F238E27FC236}">
                <a16:creationId xmlns:a16="http://schemas.microsoft.com/office/drawing/2014/main" id="{E1911AA4-358C-0E41-B1E9-C9EC0D3303A9}"/>
              </a:ext>
            </a:extLst>
          </p:cNvPr>
          <p:cNvSpPr>
            <a:spLocks noGrp="1"/>
          </p:cNvSpPr>
          <p:nvPr>
            <p:ph type="pic" sz="quarter" idx="17" hasCustomPrompt="1"/>
          </p:nvPr>
        </p:nvSpPr>
        <p:spPr>
          <a:xfrm>
            <a:off x="7265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pic>
        <p:nvPicPr>
          <p:cNvPr id="12" name="Picture 11">
            <a:extLst>
              <a:ext uri="{FF2B5EF4-FFF2-40B4-BE49-F238E27FC236}">
                <a16:creationId xmlns:a16="http://schemas.microsoft.com/office/drawing/2014/main" id="{61B048C8-C73A-344F-83D3-5308FB3508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31983" y="5800354"/>
            <a:ext cx="874486" cy="874486"/>
          </a:xfrm>
          <a:prstGeom prst="rect">
            <a:avLst/>
          </a:prstGeom>
        </p:spPr>
      </p:pic>
    </p:spTree>
    <p:extLst>
      <p:ext uri="{BB962C8B-B14F-4D97-AF65-F5344CB8AC3E}">
        <p14:creationId xmlns:p14="http://schemas.microsoft.com/office/powerpoint/2010/main" val="1478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1"/>
            <a:ext cx="12192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Franklin Gothic Book Regular"/>
            </a:endParaRPr>
          </a:p>
        </p:txBody>
      </p:sp>
      <p:sp>
        <p:nvSpPr>
          <p:cNvPr id="7" name="직사각형 2">
            <a:extLst>
              <a:ext uri="{FF2B5EF4-FFF2-40B4-BE49-F238E27FC236}">
                <a16:creationId xmlns:a16="http://schemas.microsoft.com/office/drawing/2014/main" id="{EF4C2795-4859-854D-863D-84F5F21ACA8B}"/>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pic>
        <p:nvPicPr>
          <p:cNvPr id="8" name="Picture 7">
            <a:extLst>
              <a:ext uri="{FF2B5EF4-FFF2-40B4-BE49-F238E27FC236}">
                <a16:creationId xmlns:a16="http://schemas.microsoft.com/office/drawing/2014/main" id="{DD8E202A-3ED2-4B4C-9C29-7F00DC4E99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pic>
        <p:nvPicPr>
          <p:cNvPr id="9" name="Picture 8">
            <a:extLst>
              <a:ext uri="{FF2B5EF4-FFF2-40B4-BE49-F238E27FC236}">
                <a16:creationId xmlns:a16="http://schemas.microsoft.com/office/drawing/2014/main" id="{56D6097B-D0B5-7C49-B9AD-542EF27875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9145" y="5630921"/>
            <a:ext cx="874486" cy="874486"/>
          </a:xfrm>
          <a:prstGeom prst="rect">
            <a:avLst/>
          </a:prstGeom>
        </p:spPr>
      </p:pic>
    </p:spTree>
    <p:extLst>
      <p:ext uri="{BB962C8B-B14F-4D97-AF65-F5344CB8AC3E}">
        <p14:creationId xmlns:p14="http://schemas.microsoft.com/office/powerpoint/2010/main" val="181063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 Design 2">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69B65DEE-E4F7-C843-92FB-342EE44107E1}"/>
              </a:ext>
            </a:extLst>
          </p:cNvPr>
          <p:cNvSpPr>
            <a:spLocks noGrp="1"/>
          </p:cNvSpPr>
          <p:nvPr>
            <p:ph type="pic" sz="quarter" idx="15" hasCustomPrompt="1"/>
          </p:nvPr>
        </p:nvSpPr>
        <p:spPr>
          <a:xfrm>
            <a:off x="0" y="0"/>
            <a:ext cx="12192000" cy="6858000"/>
          </a:xfrm>
        </p:spPr>
        <p:txBody>
          <a:bodyPr/>
          <a:lstStyle>
            <a:lvl1pPr marL="228594" marR="0" indent="-228594" algn="l" defTabSz="914377" rtl="0" eaLnBrk="1" fontAlgn="auto" latinLnBrk="0" hangingPunct="1">
              <a:lnSpc>
                <a:spcPct val="90000"/>
              </a:lnSpc>
              <a:spcBef>
                <a:spcPts val="1000"/>
              </a:spcBef>
              <a:spcAft>
                <a:spcPts val="0"/>
              </a:spcAft>
              <a:buClr>
                <a:srgbClr val="005DAA"/>
              </a:buClr>
              <a:buSzTx/>
              <a:buFont typeface="Arial" panose="020B0604020202020204" pitchFamily="34" charset="0"/>
              <a:buChar char="•"/>
              <a:tabLst/>
              <a:defRPr/>
            </a:lvl1pPr>
          </a:lstStyle>
          <a:p>
            <a:pPr marL="228594" marR="0" lvl="0" indent="-228594" algn="l" defTabSz="914377" rtl="0" eaLnBrk="1" fontAlgn="auto" latinLnBrk="0" hangingPunct="1">
              <a:lnSpc>
                <a:spcPct val="90000"/>
              </a:lnSpc>
              <a:spcBef>
                <a:spcPts val="1000"/>
              </a:spcBef>
              <a:spcAft>
                <a:spcPts val="0"/>
              </a:spcAft>
              <a:buClr>
                <a:srgbClr val="005DAA"/>
              </a:buClr>
              <a:buSzTx/>
              <a:buFont typeface="Arial" panose="020B0604020202020204" pitchFamily="34" charset="0"/>
              <a:buChar char="•"/>
              <a:tabLst/>
              <a:defRPr/>
            </a:pPr>
            <a:r>
              <a:rPr lang="en-US" dirty="0"/>
              <a:t>Click picture icon -&gt; </a:t>
            </a:r>
            <a:r>
              <a:rPr lang="en-US" dirty="0" smtClean="0"/>
              <a:t>F:\Z System Tools\Presentation Images\1. Cover Slides\16x9 (widescreen-zoom)\3. Design 2</a:t>
            </a:r>
            <a:endParaRPr lang="en-US" dirty="0"/>
          </a:p>
        </p:txBody>
      </p:sp>
      <p:sp>
        <p:nvSpPr>
          <p:cNvPr id="16" name="TextBox 15">
            <a:extLst>
              <a:ext uri="{FF2B5EF4-FFF2-40B4-BE49-F238E27FC236}">
                <a16:creationId xmlns:a16="http://schemas.microsoft.com/office/drawing/2014/main" id="{A2657892-065C-2D47-A32E-52461D5EC1EC}"/>
              </a:ext>
            </a:extLst>
          </p:cNvPr>
          <p:cNvSpPr txBox="1"/>
          <p:nvPr userDrawn="1"/>
        </p:nvSpPr>
        <p:spPr>
          <a:xfrm>
            <a:off x="12356558" y="1547864"/>
            <a:ext cx="184731" cy="369332"/>
          </a:xfrm>
          <a:prstGeom prst="rect">
            <a:avLst/>
          </a:prstGeom>
          <a:noFill/>
        </p:spPr>
        <p:txBody>
          <a:bodyPr wrap="none" rtlCol="0">
            <a:spAutoFit/>
          </a:bodyPr>
          <a:lstStyle/>
          <a:p>
            <a:endParaRPr lang="en-US" sz="1800" b="0" i="0" dirty="0">
              <a:latin typeface="Franklin Gothic Book Regular"/>
            </a:endParaRPr>
          </a:p>
        </p:txBody>
      </p:sp>
      <p:sp>
        <p:nvSpPr>
          <p:cNvPr id="4" name="TextBox 3">
            <a:extLst>
              <a:ext uri="{FF2B5EF4-FFF2-40B4-BE49-F238E27FC236}">
                <a16:creationId xmlns:a16="http://schemas.microsoft.com/office/drawing/2014/main" id="{B4EA036C-8072-6A45-A23D-563C7A3C30EF}"/>
              </a:ext>
            </a:extLst>
          </p:cNvPr>
          <p:cNvSpPr txBox="1"/>
          <p:nvPr userDrawn="1"/>
        </p:nvSpPr>
        <p:spPr>
          <a:xfrm>
            <a:off x="4704765" y="2990032"/>
            <a:ext cx="0" cy="0"/>
          </a:xfrm>
          <a:prstGeom prst="rect">
            <a:avLst/>
          </a:prstGeom>
        </p:spPr>
        <p:txBody>
          <a:bodyPr wrap="none" rtlCol="0">
            <a:noAutofit/>
          </a:bodyPr>
          <a:lstStyle/>
          <a:p>
            <a:pPr algn="l" latinLnBrk="0"/>
            <a:endParaRPr lang="en-US" sz="1600" dirty="0"/>
          </a:p>
        </p:txBody>
      </p:sp>
      <p:sp>
        <p:nvSpPr>
          <p:cNvPr id="15" name="텍스트 개체 틀 9">
            <a:extLst>
              <a:ext uri="{FF2B5EF4-FFF2-40B4-BE49-F238E27FC236}">
                <a16:creationId xmlns:a16="http://schemas.microsoft.com/office/drawing/2014/main" id="{54B0A8EB-F793-E140-AE1B-BD879284CDC5}"/>
              </a:ext>
            </a:extLst>
          </p:cNvPr>
          <p:cNvSpPr>
            <a:spLocks noGrp="1"/>
          </p:cNvSpPr>
          <p:nvPr>
            <p:ph type="body" sz="quarter" idx="13" hasCustomPrompt="1"/>
          </p:nvPr>
        </p:nvSpPr>
        <p:spPr>
          <a:xfrm>
            <a:off x="2568389" y="354531"/>
            <a:ext cx="9155974" cy="677108"/>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lvl="0"/>
            <a:r>
              <a:rPr lang="en-US" altLang="ko-KR" dirty="0"/>
              <a:t>PRESENTATION</a:t>
            </a:r>
            <a:endParaRPr lang="ko-KR" altLang="en-US" dirty="0"/>
          </a:p>
        </p:txBody>
      </p:sp>
      <p:sp>
        <p:nvSpPr>
          <p:cNvPr id="18" name="텍스트 개체 틀 9">
            <a:extLst>
              <a:ext uri="{FF2B5EF4-FFF2-40B4-BE49-F238E27FC236}">
                <a16:creationId xmlns:a16="http://schemas.microsoft.com/office/drawing/2014/main" id="{C220AAB6-2239-BA4E-8BD2-A887E9F98BD8}"/>
              </a:ext>
            </a:extLst>
          </p:cNvPr>
          <p:cNvSpPr>
            <a:spLocks noGrp="1"/>
          </p:cNvSpPr>
          <p:nvPr>
            <p:ph type="body" sz="quarter" idx="14" hasCustomPrompt="1"/>
          </p:nvPr>
        </p:nvSpPr>
        <p:spPr>
          <a:xfrm>
            <a:off x="2568389" y="997426"/>
            <a:ext cx="9155974" cy="215444"/>
          </a:xfrm>
          <a:prstGeom prst="rect">
            <a:avLst/>
          </a:prstGeom>
        </p:spPr>
        <p:txBody>
          <a:bodyPr wrap="square" lIns="0" tIns="0" rIns="0" bIns="0">
            <a:sp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 2019</a:t>
            </a:r>
            <a:endParaRPr lang="ko-KR" altLang="en-US" dirty="0"/>
          </a:p>
        </p:txBody>
      </p:sp>
      <p:sp>
        <p:nvSpPr>
          <p:cNvPr id="19" name="텍스트 개체 틀 9">
            <a:extLst>
              <a:ext uri="{FF2B5EF4-FFF2-40B4-BE49-F238E27FC236}">
                <a16:creationId xmlns:a16="http://schemas.microsoft.com/office/drawing/2014/main" id="{3AEC38A1-AF59-0A49-8894-68750ADBCC6D}"/>
              </a:ext>
            </a:extLst>
          </p:cNvPr>
          <p:cNvSpPr>
            <a:spLocks noGrp="1"/>
          </p:cNvSpPr>
          <p:nvPr>
            <p:ph type="body" sz="quarter" idx="16" hasCustomPrompt="1"/>
          </p:nvPr>
        </p:nvSpPr>
        <p:spPr>
          <a:xfrm>
            <a:off x="2568390" y="1705147"/>
            <a:ext cx="9155974" cy="215444"/>
          </a:xfrm>
          <a:prstGeom prst="rect">
            <a:avLst/>
          </a:prstGeom>
        </p:spPr>
        <p:txBody>
          <a:bodyPr wrap="square" lIns="0" tIns="0" rIns="0" bIns="0">
            <a:spAutoFit/>
          </a:bodyPr>
          <a:lstStyle>
            <a:lvl1pPr marL="0" indent="0" algn="l">
              <a:lnSpc>
                <a:spcPct val="100000"/>
              </a:lnSpc>
              <a:spcBef>
                <a:spcPts val="0"/>
              </a:spcBef>
              <a:buNone/>
              <a:defRPr sz="1400" b="0" i="1" baseline="0">
                <a:solidFill>
                  <a:srgbClr val="005DAA"/>
                </a:solidFill>
                <a:effectLst/>
                <a:latin typeface="Franklin Gothic Book" panose="020B0503020102020204" pitchFamily="34" charset="0"/>
                <a:cs typeface="Tahoma" panose="020B0604030504040204" pitchFamily="34" charset="0"/>
              </a:defRPr>
            </a:lvl1pPr>
          </a:lstStyle>
          <a:p>
            <a:pPr lvl="0"/>
            <a:r>
              <a:rPr lang="en-US" altLang="ko-KR" dirty="0"/>
              <a:t>Prepared For</a:t>
            </a:r>
            <a:endParaRPr lang="ko-KR" altLang="en-US" dirty="0"/>
          </a:p>
        </p:txBody>
      </p:sp>
      <p:sp>
        <p:nvSpPr>
          <p:cNvPr id="13" name="Picture Placeholder 12">
            <a:extLst>
              <a:ext uri="{FF2B5EF4-FFF2-40B4-BE49-F238E27FC236}">
                <a16:creationId xmlns:a16="http://schemas.microsoft.com/office/drawing/2014/main" id="{CFF66AF9-6CDE-5E41-BB6E-3870C2D73B4A}"/>
              </a:ext>
            </a:extLst>
          </p:cNvPr>
          <p:cNvSpPr>
            <a:spLocks noGrp="1"/>
          </p:cNvSpPr>
          <p:nvPr>
            <p:ph type="pic" sz="quarter" idx="17" hasCustomPrompt="1"/>
          </p:nvPr>
        </p:nvSpPr>
        <p:spPr>
          <a:xfrm>
            <a:off x="2568389" y="1920291"/>
            <a:ext cx="2040467" cy="841375"/>
          </a:xfrm>
        </p:spPr>
        <p:txBody>
          <a:bodyPr/>
          <a:lstStyle/>
          <a:p>
            <a:r>
              <a:rPr lang="en-US" dirty="0"/>
              <a:t>Insert Logo</a:t>
            </a:r>
          </a:p>
        </p:txBody>
      </p:sp>
    </p:spTree>
    <p:extLst>
      <p:ext uri="{BB962C8B-B14F-4D97-AF65-F5344CB8AC3E}">
        <p14:creationId xmlns:p14="http://schemas.microsoft.com/office/powerpoint/2010/main" val="29761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z">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75" y="2376794"/>
            <a:ext cx="5982789" cy="1277609"/>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a:t>
            </a:r>
          </a:p>
        </p:txBody>
      </p:sp>
      <p:sp>
        <p:nvSpPr>
          <p:cNvPr id="3" name="Subtitle 2"/>
          <p:cNvSpPr>
            <a:spLocks noGrp="1"/>
          </p:cNvSpPr>
          <p:nvPr>
            <p:ph type="subTitle" idx="1"/>
          </p:nvPr>
        </p:nvSpPr>
        <p:spPr>
          <a:xfrm>
            <a:off x="317974" y="3654402"/>
            <a:ext cx="5982789"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8107E4EB-879F-0144-9318-05DAC5732A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14" name="Triangle 1">
            <a:extLst>
              <a:ext uri="{FF2B5EF4-FFF2-40B4-BE49-F238E27FC236}">
                <a16:creationId xmlns:a16="http://schemas.microsoft.com/office/drawing/2014/main" id="{117C7338-610D-EC41-9116-7F109066AFAD}"/>
              </a:ext>
            </a:extLst>
          </p:cNvPr>
          <p:cNvSpPr/>
          <p:nvPr userDrawn="1"/>
        </p:nvSpPr>
        <p:spPr>
          <a:xfrm rot="10800000">
            <a:off x="6720806"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5" name="Triangle 14">
            <a:extLst>
              <a:ext uri="{FF2B5EF4-FFF2-40B4-BE49-F238E27FC236}">
                <a16:creationId xmlns:a16="http://schemas.microsoft.com/office/drawing/2014/main" id="{AB5C460D-942F-5A40-ACF2-EAE6BBABC5A2}"/>
              </a:ext>
            </a:extLst>
          </p:cNvPr>
          <p:cNvSpPr/>
          <p:nvPr userDrawn="1"/>
        </p:nvSpPr>
        <p:spPr>
          <a:xfrm rot="16200000">
            <a:off x="7371850"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6" name="Rectangle 15">
            <a:extLst>
              <a:ext uri="{FF2B5EF4-FFF2-40B4-BE49-F238E27FC236}">
                <a16:creationId xmlns:a16="http://schemas.microsoft.com/office/drawing/2014/main" id="{A7EF4565-2943-FC44-B01E-BC05DF1EC246}"/>
              </a:ext>
            </a:extLst>
          </p:cNvPr>
          <p:cNvSpPr/>
          <p:nvPr userDrawn="1"/>
        </p:nvSpPr>
        <p:spPr>
          <a:xfrm rot="2700000">
            <a:off x="7611834"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7" name="Rectangle 16">
            <a:extLst>
              <a:ext uri="{FF2B5EF4-FFF2-40B4-BE49-F238E27FC236}">
                <a16:creationId xmlns:a16="http://schemas.microsoft.com/office/drawing/2014/main" id="{74DD3354-49E8-0545-8632-F1CE983B2687}"/>
              </a:ext>
            </a:extLst>
          </p:cNvPr>
          <p:cNvSpPr/>
          <p:nvPr userDrawn="1"/>
        </p:nvSpPr>
        <p:spPr>
          <a:xfrm rot="2700000">
            <a:off x="7219046"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9" name="Picture Placeholder 7">
            <a:extLst>
              <a:ext uri="{FF2B5EF4-FFF2-40B4-BE49-F238E27FC236}">
                <a16:creationId xmlns:a16="http://schemas.microsoft.com/office/drawing/2014/main" id="{D00D7391-998F-9642-A00E-158FDC93E34A}"/>
              </a:ext>
            </a:extLst>
          </p:cNvPr>
          <p:cNvSpPr>
            <a:spLocks noGrp="1"/>
          </p:cNvSpPr>
          <p:nvPr>
            <p:ph type="pic" sz="quarter" idx="15" hasCustomPrompt="1"/>
          </p:nvPr>
        </p:nvSpPr>
        <p:spPr>
          <a:xfrm>
            <a:off x="5532327" y="3554413"/>
            <a:ext cx="6634162" cy="3303587"/>
          </a:xfrm>
        </p:spPr>
        <p:txBody>
          <a:bodyPr>
            <a:normAutofit/>
          </a:bodyPr>
          <a:lstStyle>
            <a:lvl1pPr marL="0" indent="0" algn="ctr">
              <a:buNone/>
              <a:defRPr sz="3600" baseline="0"/>
            </a:lvl1pPr>
          </a:lstStyle>
          <a:p>
            <a:r>
              <a:rPr lang="en-US" dirty="0"/>
              <a:t>Click picture icon -&gt; </a:t>
            </a:r>
            <a:r>
              <a:rPr lang="en-US" dirty="0" smtClean="0"/>
              <a:t>F:\Z System Tools\Presentation Images\1. Cover Slides\16x9 (widescreen-zoom)\1. Triangle Cover</a:t>
            </a:r>
            <a:endParaRPr lang="en-US" dirty="0"/>
          </a:p>
        </p:txBody>
      </p:sp>
    </p:spTree>
    <p:extLst>
      <p:ext uri="{BB962C8B-B14F-4D97-AF65-F5344CB8AC3E}">
        <p14:creationId xmlns:p14="http://schemas.microsoft.com/office/powerpoint/2010/main" val="13336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Design 3">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2657892-065C-2D47-A32E-52461D5EC1EC}"/>
              </a:ext>
            </a:extLst>
          </p:cNvPr>
          <p:cNvSpPr txBox="1"/>
          <p:nvPr userDrawn="1"/>
        </p:nvSpPr>
        <p:spPr>
          <a:xfrm>
            <a:off x="12356558" y="1547864"/>
            <a:ext cx="184731" cy="369332"/>
          </a:xfrm>
          <a:prstGeom prst="rect">
            <a:avLst/>
          </a:prstGeom>
          <a:noFill/>
        </p:spPr>
        <p:txBody>
          <a:bodyPr wrap="none" rtlCol="0">
            <a:spAutoFit/>
          </a:bodyPr>
          <a:lstStyle/>
          <a:p>
            <a:endParaRPr lang="en-US" sz="1800" b="0" i="0" dirty="0">
              <a:latin typeface="Franklin Gothic Book Regular"/>
            </a:endParaRPr>
          </a:p>
        </p:txBody>
      </p:sp>
      <p:sp>
        <p:nvSpPr>
          <p:cNvPr id="8" name="텍스트 개체 틀 9">
            <a:extLst>
              <a:ext uri="{FF2B5EF4-FFF2-40B4-BE49-F238E27FC236}">
                <a16:creationId xmlns:a16="http://schemas.microsoft.com/office/drawing/2014/main" id="{43BEC217-BE1E-4B44-92C9-E3856657FDE7}"/>
              </a:ext>
            </a:extLst>
          </p:cNvPr>
          <p:cNvSpPr>
            <a:spLocks noGrp="1"/>
          </p:cNvSpPr>
          <p:nvPr>
            <p:ph type="body" sz="quarter" idx="13" hasCustomPrompt="1"/>
          </p:nvPr>
        </p:nvSpPr>
        <p:spPr>
          <a:xfrm>
            <a:off x="5013434" y="1978803"/>
            <a:ext cx="6682641" cy="677108"/>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lvl="0"/>
            <a:r>
              <a:rPr lang="en-US" altLang="ko-KR" dirty="0"/>
              <a:t>PRESENTATION</a:t>
            </a:r>
            <a:endParaRPr lang="ko-KR" altLang="en-US" dirty="0"/>
          </a:p>
        </p:txBody>
      </p:sp>
      <p:sp>
        <p:nvSpPr>
          <p:cNvPr id="9" name="텍스트 개체 틀 9">
            <a:extLst>
              <a:ext uri="{FF2B5EF4-FFF2-40B4-BE49-F238E27FC236}">
                <a16:creationId xmlns:a16="http://schemas.microsoft.com/office/drawing/2014/main" id="{51846E01-7BEB-C049-A2BB-7B2D4D52872F}"/>
              </a:ext>
            </a:extLst>
          </p:cNvPr>
          <p:cNvSpPr>
            <a:spLocks noGrp="1"/>
          </p:cNvSpPr>
          <p:nvPr>
            <p:ph type="body" sz="quarter" idx="14" hasCustomPrompt="1"/>
          </p:nvPr>
        </p:nvSpPr>
        <p:spPr>
          <a:xfrm>
            <a:off x="5013434" y="2621699"/>
            <a:ext cx="6682641" cy="215444"/>
          </a:xfrm>
          <a:prstGeom prst="rect">
            <a:avLst/>
          </a:prstGeom>
        </p:spPr>
        <p:txBody>
          <a:bodyPr wrap="square" lIns="0" tIns="0" rIns="0" bIns="0">
            <a:sp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 2019</a:t>
            </a:r>
            <a:endParaRPr lang="ko-KR" altLang="en-US" dirty="0"/>
          </a:p>
        </p:txBody>
      </p:sp>
      <p:sp>
        <p:nvSpPr>
          <p:cNvPr id="5" name="TextBox 4">
            <a:extLst>
              <a:ext uri="{FF2B5EF4-FFF2-40B4-BE49-F238E27FC236}">
                <a16:creationId xmlns:a16="http://schemas.microsoft.com/office/drawing/2014/main" id="{47799008-858A-8C4F-A3FC-BA0D32258F27}"/>
              </a:ext>
            </a:extLst>
          </p:cNvPr>
          <p:cNvSpPr txBox="1"/>
          <p:nvPr userDrawn="1"/>
        </p:nvSpPr>
        <p:spPr>
          <a:xfrm>
            <a:off x="7013677" y="2684207"/>
            <a:ext cx="0" cy="0"/>
          </a:xfrm>
          <a:prstGeom prst="rect">
            <a:avLst/>
          </a:prstGeom>
        </p:spPr>
        <p:txBody>
          <a:bodyPr wrap="none" rtlCol="0">
            <a:noAutofit/>
          </a:bodyPr>
          <a:lstStyle/>
          <a:p>
            <a:pPr algn="l" latinLnBrk="0"/>
            <a:endParaRPr lang="en-US" sz="1600" dirty="0"/>
          </a:p>
        </p:txBody>
      </p:sp>
      <p:sp>
        <p:nvSpPr>
          <p:cNvPr id="10" name="텍스트 개체 틀 9">
            <a:extLst>
              <a:ext uri="{FF2B5EF4-FFF2-40B4-BE49-F238E27FC236}">
                <a16:creationId xmlns:a16="http://schemas.microsoft.com/office/drawing/2014/main" id="{CC95514F-0F5A-714B-BD44-84A51C816A69}"/>
              </a:ext>
            </a:extLst>
          </p:cNvPr>
          <p:cNvSpPr>
            <a:spLocks noGrp="1"/>
          </p:cNvSpPr>
          <p:nvPr>
            <p:ph type="body" sz="quarter" idx="16" hasCustomPrompt="1"/>
          </p:nvPr>
        </p:nvSpPr>
        <p:spPr>
          <a:xfrm>
            <a:off x="5007142" y="3835039"/>
            <a:ext cx="6682641" cy="215444"/>
          </a:xfrm>
          <a:prstGeom prst="rect">
            <a:avLst/>
          </a:prstGeom>
        </p:spPr>
        <p:txBody>
          <a:bodyPr wrap="square" lIns="0" tIns="0" rIns="0" bIns="0">
            <a:spAutoFit/>
          </a:bodyPr>
          <a:lstStyle>
            <a:lvl1pPr marL="0" indent="0" algn="l">
              <a:lnSpc>
                <a:spcPct val="100000"/>
              </a:lnSpc>
              <a:spcBef>
                <a:spcPts val="0"/>
              </a:spcBef>
              <a:buNone/>
              <a:defRPr sz="1400" b="0" i="1" baseline="0">
                <a:solidFill>
                  <a:srgbClr val="005DAA"/>
                </a:solidFill>
                <a:effectLst/>
                <a:latin typeface="Franklin Gothic Book" panose="020B0503020102020204" pitchFamily="34" charset="0"/>
                <a:cs typeface="Tahoma" panose="020B0604030504040204" pitchFamily="34" charset="0"/>
              </a:defRPr>
            </a:lvl1pPr>
          </a:lstStyle>
          <a:p>
            <a:pPr lvl="0"/>
            <a:r>
              <a:rPr lang="en-US" altLang="ko-KR" dirty="0"/>
              <a:t>Prepared For</a:t>
            </a:r>
            <a:endParaRPr lang="ko-KR" altLang="en-US" dirty="0"/>
          </a:p>
        </p:txBody>
      </p:sp>
      <p:sp>
        <p:nvSpPr>
          <p:cNvPr id="11" name="Picture Placeholder 12">
            <a:extLst>
              <a:ext uri="{FF2B5EF4-FFF2-40B4-BE49-F238E27FC236}">
                <a16:creationId xmlns:a16="http://schemas.microsoft.com/office/drawing/2014/main" id="{DDE0F05C-C9FE-EB48-8533-1081AEA1E3AD}"/>
              </a:ext>
            </a:extLst>
          </p:cNvPr>
          <p:cNvSpPr>
            <a:spLocks noGrp="1"/>
          </p:cNvSpPr>
          <p:nvPr>
            <p:ph type="pic" sz="quarter" idx="17" hasCustomPrompt="1"/>
          </p:nvPr>
        </p:nvSpPr>
        <p:spPr>
          <a:xfrm>
            <a:off x="5007142" y="4050183"/>
            <a:ext cx="2040467" cy="841375"/>
          </a:xfrm>
        </p:spPr>
        <p:txBody>
          <a:bodyPr/>
          <a:lstStyle/>
          <a:p>
            <a:r>
              <a:rPr lang="en-US" dirty="0"/>
              <a:t>Insert Logo</a:t>
            </a:r>
          </a:p>
        </p:txBody>
      </p:sp>
      <p:sp>
        <p:nvSpPr>
          <p:cNvPr id="12" name="Picture Placeholder 2">
            <a:extLst>
              <a:ext uri="{FF2B5EF4-FFF2-40B4-BE49-F238E27FC236}">
                <a16:creationId xmlns:a16="http://schemas.microsoft.com/office/drawing/2014/main" id="{ACBE7AF9-D3F3-BD47-85B0-3E5C6C803C8C}"/>
              </a:ext>
            </a:extLst>
          </p:cNvPr>
          <p:cNvSpPr>
            <a:spLocks noGrp="1"/>
          </p:cNvSpPr>
          <p:nvPr>
            <p:ph type="pic" sz="quarter" idx="18" hasCustomPrompt="1"/>
          </p:nvPr>
        </p:nvSpPr>
        <p:spPr>
          <a:xfrm>
            <a:off x="0" y="0"/>
            <a:ext cx="4584192" cy="6858000"/>
          </a:xfrm>
        </p:spPr>
        <p:txBody>
          <a:bodyPr/>
          <a:lstStyle>
            <a:lvl1pPr marL="228594" marR="0" indent="-228594" algn="l" defTabSz="914377" rtl="0" eaLnBrk="1" fontAlgn="auto" latinLnBrk="0" hangingPunct="1">
              <a:lnSpc>
                <a:spcPct val="90000"/>
              </a:lnSpc>
              <a:spcBef>
                <a:spcPts val="1000"/>
              </a:spcBef>
              <a:spcAft>
                <a:spcPts val="0"/>
              </a:spcAft>
              <a:buClr>
                <a:srgbClr val="005DAA"/>
              </a:buClr>
              <a:buSzTx/>
              <a:buFont typeface="Arial" panose="020B0604020202020204" pitchFamily="34" charset="0"/>
              <a:buChar char="•"/>
              <a:tabLst/>
              <a:defRPr/>
            </a:lvl1pPr>
          </a:lstStyle>
          <a:p>
            <a:pPr marL="228594" marR="0" lvl="0" indent="-228594" algn="l" defTabSz="914377" rtl="0" eaLnBrk="1" fontAlgn="auto" latinLnBrk="0" hangingPunct="1">
              <a:lnSpc>
                <a:spcPct val="90000"/>
              </a:lnSpc>
              <a:spcBef>
                <a:spcPts val="1000"/>
              </a:spcBef>
              <a:spcAft>
                <a:spcPts val="0"/>
              </a:spcAft>
              <a:buClr>
                <a:srgbClr val="005DAA"/>
              </a:buClr>
              <a:buSzTx/>
              <a:buFont typeface="Arial" panose="020B0604020202020204" pitchFamily="34" charset="0"/>
              <a:buChar char="•"/>
              <a:tabLst/>
              <a:defRPr/>
            </a:pPr>
            <a:r>
              <a:rPr lang="en-US" dirty="0"/>
              <a:t>Click picture icon -&gt; </a:t>
            </a:r>
            <a:r>
              <a:rPr lang="en-US" dirty="0" smtClean="0"/>
              <a:t>F:\Z System Tools\Presentation Images\1. Cover Slides\16x9 (widescreen-zoom)\4. Design 3</a:t>
            </a:r>
            <a:endParaRPr lang="en-US" dirty="0"/>
          </a:p>
        </p:txBody>
      </p:sp>
    </p:spTree>
    <p:extLst>
      <p:ext uri="{BB962C8B-B14F-4D97-AF65-F5344CB8AC3E}">
        <p14:creationId xmlns:p14="http://schemas.microsoft.com/office/powerpoint/2010/main" val="32721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5">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470D26-C55A-9940-B715-F935C274F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C000299F-49AB-B446-9A28-D801B2E731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2370" y="5534379"/>
            <a:ext cx="1129751" cy="1129751"/>
          </a:xfrm>
          <a:prstGeom prst="rect">
            <a:avLst/>
          </a:prstGeom>
        </p:spPr>
      </p:pic>
      <p:sp>
        <p:nvSpPr>
          <p:cNvPr id="15" name="Title 1">
            <a:extLst>
              <a:ext uri="{FF2B5EF4-FFF2-40B4-BE49-F238E27FC236}">
                <a16:creationId xmlns:a16="http://schemas.microsoft.com/office/drawing/2014/main" id="{4660677C-E06F-754C-8AE5-5764918B8DF4}"/>
              </a:ext>
            </a:extLst>
          </p:cNvPr>
          <p:cNvSpPr>
            <a:spLocks noGrp="1"/>
          </p:cNvSpPr>
          <p:nvPr>
            <p:ph type="ctrTitle" hasCustomPrompt="1"/>
          </p:nvPr>
        </p:nvSpPr>
        <p:spPr>
          <a:xfrm>
            <a:off x="3513908" y="2850440"/>
            <a:ext cx="4944291" cy="1129751"/>
          </a:xfrm>
        </p:spPr>
        <p:txBody>
          <a:bodyPr anchor="t">
            <a:normAutofit/>
          </a:bodyPr>
          <a:lstStyle>
            <a:lvl1pPr algn="l">
              <a:defRPr sz="4400">
                <a:solidFill>
                  <a:srgbClr val="005DAA"/>
                </a:solidFill>
                <a:latin typeface="Franklin Gothic Medium Cond" panose="020B0606030402020204" pitchFamily="34" charset="0"/>
              </a:defRPr>
            </a:lvl1pPr>
          </a:lstStyle>
          <a:p>
            <a:r>
              <a:rPr lang="en-US" dirty="0"/>
              <a:t>CLICK TO EDIT MASTER TITLE STYLE</a:t>
            </a:r>
          </a:p>
        </p:txBody>
      </p:sp>
      <p:sp>
        <p:nvSpPr>
          <p:cNvPr id="16" name="Subtitle 2">
            <a:extLst>
              <a:ext uri="{FF2B5EF4-FFF2-40B4-BE49-F238E27FC236}">
                <a16:creationId xmlns:a16="http://schemas.microsoft.com/office/drawing/2014/main" id="{73294334-6D80-DB49-899A-B5003BC35914}"/>
              </a:ext>
            </a:extLst>
          </p:cNvPr>
          <p:cNvSpPr>
            <a:spLocks noGrp="1"/>
          </p:cNvSpPr>
          <p:nvPr>
            <p:ph type="subTitle" idx="1"/>
          </p:nvPr>
        </p:nvSpPr>
        <p:spPr>
          <a:xfrm>
            <a:off x="3513908" y="4128049"/>
            <a:ext cx="4487092" cy="286680"/>
          </a:xfrm>
        </p:spPr>
        <p:txBody>
          <a:bodyPr>
            <a:normAutofit/>
          </a:bodyPr>
          <a:lstStyle>
            <a:lvl1pPr marL="0" indent="0" algn="l">
              <a:buNone/>
              <a:defRPr sz="14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4DBCEABA-3894-F945-9E1E-9D040305D8FD}"/>
              </a:ext>
            </a:extLst>
          </p:cNvPr>
          <p:cNvCxnSpPr>
            <a:cxnSpLocks/>
          </p:cNvCxnSpPr>
          <p:nvPr userDrawn="1"/>
        </p:nvCxnSpPr>
        <p:spPr>
          <a:xfrm>
            <a:off x="3310128" y="2850441"/>
            <a:ext cx="1" cy="1564287"/>
          </a:xfrm>
          <a:prstGeom prst="line">
            <a:avLst/>
          </a:prstGeom>
          <a:ln w="38100">
            <a:solidFill>
              <a:srgbClr val="005D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86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DB45B-844C-734E-9BCA-4DC5B6F0F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2F5DD414-699B-F549-8F5F-1CA434106B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05972" y="5852096"/>
            <a:ext cx="841712" cy="841712"/>
          </a:xfrm>
          <a:prstGeom prst="rect">
            <a:avLst/>
          </a:prstGeom>
        </p:spPr>
      </p:pic>
      <p:sp>
        <p:nvSpPr>
          <p:cNvPr id="11" name="Title 1">
            <a:extLst>
              <a:ext uri="{FF2B5EF4-FFF2-40B4-BE49-F238E27FC236}">
                <a16:creationId xmlns:a16="http://schemas.microsoft.com/office/drawing/2014/main" id="{9DAF03B9-B88A-D345-AE37-25A2B1F6B2C0}"/>
              </a:ext>
            </a:extLst>
          </p:cNvPr>
          <p:cNvSpPr>
            <a:spLocks noGrp="1"/>
          </p:cNvSpPr>
          <p:nvPr>
            <p:ph type="ctrTitle" hasCustomPrompt="1"/>
          </p:nvPr>
        </p:nvSpPr>
        <p:spPr>
          <a:xfrm>
            <a:off x="3920308" y="2850440"/>
            <a:ext cx="4944291" cy="1129751"/>
          </a:xfrm>
        </p:spPr>
        <p:txBody>
          <a:bodyPr anchor="t">
            <a:normAutofit/>
          </a:bodyPr>
          <a:lstStyle>
            <a:lvl1pPr algn="l">
              <a:defRPr sz="4400">
                <a:solidFill>
                  <a:schemeClr val="bg1"/>
                </a:solidFill>
                <a:latin typeface="Franklin Gothic Medium Cond" panose="020B06060304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BE067879-414A-3E44-A1F0-03EE4984E4BC}"/>
              </a:ext>
            </a:extLst>
          </p:cNvPr>
          <p:cNvSpPr>
            <a:spLocks noGrp="1"/>
          </p:cNvSpPr>
          <p:nvPr>
            <p:ph type="subTitle" idx="1"/>
          </p:nvPr>
        </p:nvSpPr>
        <p:spPr>
          <a:xfrm>
            <a:off x="3920308" y="4128049"/>
            <a:ext cx="4487092" cy="286680"/>
          </a:xfrm>
        </p:spPr>
        <p:txBody>
          <a:bodyPr>
            <a:normAutofit/>
          </a:bodyPr>
          <a:lstStyle>
            <a:lvl1pPr marL="0" indent="0" algn="l">
              <a:buNone/>
              <a:defRPr sz="14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2303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7">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44E7-C6C1-8548-8DAC-4252D847FB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000"/>
          <a:stretch/>
        </p:blipFill>
        <p:spPr>
          <a:xfrm>
            <a:off x="5352789" y="1"/>
            <a:ext cx="6839211" cy="5129408"/>
          </a:xfrm>
          <a:prstGeom prst="rect">
            <a:avLst/>
          </a:prstGeom>
        </p:spPr>
      </p:pic>
      <p:sp>
        <p:nvSpPr>
          <p:cNvPr id="16" name="TextBox 15">
            <a:extLst>
              <a:ext uri="{FF2B5EF4-FFF2-40B4-BE49-F238E27FC236}">
                <a16:creationId xmlns:a16="http://schemas.microsoft.com/office/drawing/2014/main" id="{A2657892-065C-2D47-A32E-52461D5EC1EC}"/>
              </a:ext>
            </a:extLst>
          </p:cNvPr>
          <p:cNvSpPr txBox="1"/>
          <p:nvPr userDrawn="1"/>
        </p:nvSpPr>
        <p:spPr>
          <a:xfrm>
            <a:off x="12356558" y="1547864"/>
            <a:ext cx="184731" cy="369332"/>
          </a:xfrm>
          <a:prstGeom prst="rect">
            <a:avLst/>
          </a:prstGeom>
          <a:noFill/>
        </p:spPr>
        <p:txBody>
          <a:bodyPr wrap="none" rtlCol="0">
            <a:spAutoFit/>
          </a:bodyPr>
          <a:lstStyle/>
          <a:p>
            <a:endParaRPr lang="en-US" sz="1800" b="0" i="0" dirty="0">
              <a:latin typeface="Franklin Gothic Book Regular"/>
            </a:endParaRPr>
          </a:p>
        </p:txBody>
      </p:sp>
      <p:sp>
        <p:nvSpPr>
          <p:cNvPr id="8" name="텍스트 개체 틀 9">
            <a:extLst>
              <a:ext uri="{FF2B5EF4-FFF2-40B4-BE49-F238E27FC236}">
                <a16:creationId xmlns:a16="http://schemas.microsoft.com/office/drawing/2014/main" id="{43BEC217-BE1E-4B44-92C9-E3856657FDE7}"/>
              </a:ext>
            </a:extLst>
          </p:cNvPr>
          <p:cNvSpPr>
            <a:spLocks noGrp="1"/>
          </p:cNvSpPr>
          <p:nvPr>
            <p:ph type="body" sz="quarter" idx="13" hasCustomPrompt="1"/>
          </p:nvPr>
        </p:nvSpPr>
        <p:spPr>
          <a:xfrm>
            <a:off x="588613" y="2935741"/>
            <a:ext cx="8135937" cy="677108"/>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pPr lvl="0"/>
            <a:r>
              <a:rPr lang="en-US" altLang="ko-KR" dirty="0"/>
              <a:t>PRESENTATION</a:t>
            </a:r>
            <a:endParaRPr lang="ko-KR" altLang="en-US" dirty="0"/>
          </a:p>
        </p:txBody>
      </p:sp>
      <p:sp>
        <p:nvSpPr>
          <p:cNvPr id="9" name="텍스트 개체 틀 9">
            <a:extLst>
              <a:ext uri="{FF2B5EF4-FFF2-40B4-BE49-F238E27FC236}">
                <a16:creationId xmlns:a16="http://schemas.microsoft.com/office/drawing/2014/main" id="{51846E01-7BEB-C049-A2BB-7B2D4D52872F}"/>
              </a:ext>
            </a:extLst>
          </p:cNvPr>
          <p:cNvSpPr>
            <a:spLocks noGrp="1"/>
          </p:cNvSpPr>
          <p:nvPr>
            <p:ph type="body" sz="quarter" idx="14" hasCustomPrompt="1"/>
          </p:nvPr>
        </p:nvSpPr>
        <p:spPr>
          <a:xfrm>
            <a:off x="588613" y="3578637"/>
            <a:ext cx="8135937" cy="215444"/>
          </a:xfrm>
          <a:prstGeom prst="rect">
            <a:avLst/>
          </a:prstGeom>
        </p:spPr>
        <p:txBody>
          <a:bodyPr wrap="square" lIns="0" tIns="0" rIns="0" bIns="0">
            <a:sp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 2019</a:t>
            </a:r>
            <a:endParaRPr lang="ko-KR" altLang="en-US" dirty="0"/>
          </a:p>
        </p:txBody>
      </p:sp>
      <p:sp>
        <p:nvSpPr>
          <p:cNvPr id="5" name="TextBox 4">
            <a:extLst>
              <a:ext uri="{FF2B5EF4-FFF2-40B4-BE49-F238E27FC236}">
                <a16:creationId xmlns:a16="http://schemas.microsoft.com/office/drawing/2014/main" id="{47799008-858A-8C4F-A3FC-BA0D32258F27}"/>
              </a:ext>
            </a:extLst>
          </p:cNvPr>
          <p:cNvSpPr txBox="1"/>
          <p:nvPr userDrawn="1"/>
        </p:nvSpPr>
        <p:spPr>
          <a:xfrm>
            <a:off x="1097652" y="2684207"/>
            <a:ext cx="0" cy="0"/>
          </a:xfrm>
          <a:prstGeom prst="rect">
            <a:avLst/>
          </a:prstGeom>
        </p:spPr>
        <p:txBody>
          <a:bodyPr wrap="none" rtlCol="0">
            <a:noAutofit/>
          </a:bodyPr>
          <a:lstStyle/>
          <a:p>
            <a:pPr algn="l" latinLnBrk="0"/>
            <a:endParaRPr lang="en-US" sz="1600" dirty="0"/>
          </a:p>
        </p:txBody>
      </p:sp>
      <p:sp>
        <p:nvSpPr>
          <p:cNvPr id="10" name="텍스트 개체 틀 9">
            <a:extLst>
              <a:ext uri="{FF2B5EF4-FFF2-40B4-BE49-F238E27FC236}">
                <a16:creationId xmlns:a16="http://schemas.microsoft.com/office/drawing/2014/main" id="{9B3305D2-4588-544E-A455-540245008EDF}"/>
              </a:ext>
            </a:extLst>
          </p:cNvPr>
          <p:cNvSpPr>
            <a:spLocks noGrp="1"/>
          </p:cNvSpPr>
          <p:nvPr>
            <p:ph type="body" sz="quarter" idx="16" hasCustomPrompt="1"/>
          </p:nvPr>
        </p:nvSpPr>
        <p:spPr>
          <a:xfrm>
            <a:off x="588613" y="5363842"/>
            <a:ext cx="5307185" cy="215444"/>
          </a:xfrm>
          <a:prstGeom prst="rect">
            <a:avLst/>
          </a:prstGeom>
        </p:spPr>
        <p:txBody>
          <a:bodyPr wrap="square" lIns="0" tIns="0" rIns="0" bIns="0">
            <a:spAutoFit/>
          </a:bodyPr>
          <a:lstStyle>
            <a:lvl1pPr marL="0" indent="0" algn="l">
              <a:lnSpc>
                <a:spcPct val="100000"/>
              </a:lnSpc>
              <a:spcBef>
                <a:spcPts val="0"/>
              </a:spcBef>
              <a:buNone/>
              <a:defRPr sz="1400" b="0" i="1" baseline="0">
                <a:solidFill>
                  <a:srgbClr val="005DAA"/>
                </a:solidFill>
                <a:effectLst/>
                <a:latin typeface="Franklin Gothic Book" panose="020B0503020102020204" pitchFamily="34" charset="0"/>
                <a:cs typeface="Tahoma" panose="020B0604030504040204" pitchFamily="34" charset="0"/>
              </a:defRPr>
            </a:lvl1pPr>
          </a:lstStyle>
          <a:p>
            <a:pPr lvl="0"/>
            <a:r>
              <a:rPr lang="en-US" altLang="ko-KR" dirty="0"/>
              <a:t>Prepared For</a:t>
            </a:r>
            <a:endParaRPr lang="ko-KR" altLang="en-US" dirty="0"/>
          </a:p>
        </p:txBody>
      </p:sp>
      <p:sp>
        <p:nvSpPr>
          <p:cNvPr id="11" name="Picture Placeholder 12">
            <a:extLst>
              <a:ext uri="{FF2B5EF4-FFF2-40B4-BE49-F238E27FC236}">
                <a16:creationId xmlns:a16="http://schemas.microsoft.com/office/drawing/2014/main" id="{A6CC658B-659A-2A49-BD74-79609AD43B0C}"/>
              </a:ext>
            </a:extLst>
          </p:cNvPr>
          <p:cNvSpPr>
            <a:spLocks noGrp="1"/>
          </p:cNvSpPr>
          <p:nvPr>
            <p:ph type="pic" sz="quarter" idx="17" hasCustomPrompt="1"/>
          </p:nvPr>
        </p:nvSpPr>
        <p:spPr>
          <a:xfrm>
            <a:off x="589656" y="5578986"/>
            <a:ext cx="2040467" cy="841375"/>
          </a:xfrm>
        </p:spPr>
        <p:txBody>
          <a:bodyPr/>
          <a:lstStyle/>
          <a:p>
            <a:r>
              <a:rPr lang="en-US" dirty="0"/>
              <a:t>Insert Logo</a:t>
            </a:r>
          </a:p>
        </p:txBody>
      </p:sp>
      <p:pic>
        <p:nvPicPr>
          <p:cNvPr id="12" name="Picture 11">
            <a:extLst>
              <a:ext uri="{FF2B5EF4-FFF2-40B4-BE49-F238E27FC236}">
                <a16:creationId xmlns:a16="http://schemas.microsoft.com/office/drawing/2014/main" id="{DDB36195-DC0A-924F-B47D-B6A64632E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8609" y="483424"/>
            <a:ext cx="889632" cy="889632"/>
          </a:xfrm>
          <a:prstGeom prst="rect">
            <a:avLst/>
          </a:prstGeom>
        </p:spPr>
      </p:pic>
    </p:spTree>
    <p:extLst>
      <p:ext uri="{BB962C8B-B14F-4D97-AF65-F5344CB8AC3E}">
        <p14:creationId xmlns:p14="http://schemas.microsoft.com/office/powerpoint/2010/main" val="1491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82409E-0A5A-4561-8FD0-6BB403F471D4}"/>
              </a:ext>
            </a:extLst>
          </p:cNvPr>
          <p:cNvSpPr>
            <a:spLocks noGrp="1"/>
          </p:cNvSpPr>
          <p:nvPr>
            <p:ph type="title" hasCustomPrompt="1"/>
          </p:nvPr>
        </p:nvSpPr>
        <p:spPr>
          <a:xfrm>
            <a:off x="5632217" y="1930881"/>
            <a:ext cx="5411818" cy="561799"/>
          </a:xfrm>
        </p:spPr>
        <p:txBody>
          <a:bodyPr/>
          <a:lstStyle>
            <a:lvl1pPr>
              <a:defRPr baseline="0">
                <a:solidFill>
                  <a:srgbClr val="005DAA"/>
                </a:solidFill>
              </a:defRPr>
            </a:lvl1pPr>
          </a:lstStyle>
          <a:p>
            <a:r>
              <a:rPr lang="en-US" dirty="0"/>
              <a:t>Table of Contents</a:t>
            </a:r>
          </a:p>
        </p:txBody>
      </p:sp>
      <p:sp>
        <p:nvSpPr>
          <p:cNvPr id="6" name="Table Placeholder 9">
            <a:extLst>
              <a:ext uri="{FF2B5EF4-FFF2-40B4-BE49-F238E27FC236}">
                <a16:creationId xmlns:a16="http://schemas.microsoft.com/office/drawing/2014/main" id="{27E3D9F0-7672-4107-BE33-C3E33B564C65}"/>
              </a:ext>
            </a:extLst>
          </p:cNvPr>
          <p:cNvSpPr>
            <a:spLocks noGrp="1"/>
          </p:cNvSpPr>
          <p:nvPr>
            <p:ph type="tbl" sz="quarter" idx="11" hasCustomPrompt="1"/>
          </p:nvPr>
        </p:nvSpPr>
        <p:spPr>
          <a:xfrm>
            <a:off x="5632217" y="2469501"/>
            <a:ext cx="5407932" cy="692150"/>
          </a:xfrm>
          <a:prstGeom prst="rect">
            <a:avLst/>
          </a:prstGeom>
        </p:spPr>
        <p:txBody>
          <a:bodyPr/>
          <a:lstStyle>
            <a:lvl1pPr marL="0" indent="0">
              <a:buFont typeface="+mj-lt"/>
              <a:buNone/>
              <a:defRPr sz="1600" b="1">
                <a:latin typeface="Franklin Gothic Book" panose="020B0503020102020204" pitchFamily="34" charset="0"/>
              </a:defRPr>
            </a:lvl1pPr>
          </a:lstStyle>
          <a:p>
            <a:r>
              <a:rPr lang="en-US" dirty="0"/>
              <a:t>Title</a:t>
            </a:r>
          </a:p>
        </p:txBody>
      </p:sp>
      <p:sp>
        <p:nvSpPr>
          <p:cNvPr id="7" name="Picture Placeholder 2">
            <a:extLst>
              <a:ext uri="{FF2B5EF4-FFF2-40B4-BE49-F238E27FC236}">
                <a16:creationId xmlns:a16="http://schemas.microsoft.com/office/drawing/2014/main" id="{D2465B9B-3BAC-004B-B6CC-B7777CF346E2}"/>
              </a:ext>
            </a:extLst>
          </p:cNvPr>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a:t>Click picture icon -&gt; F drive-&gt;       Z System Tools-&gt;Presentation Images-&gt;2. Agenda Slide</a:t>
            </a:r>
          </a:p>
        </p:txBody>
      </p:sp>
    </p:spTree>
    <p:extLst>
      <p:ext uri="{BB962C8B-B14F-4D97-AF65-F5344CB8AC3E}">
        <p14:creationId xmlns:p14="http://schemas.microsoft.com/office/powerpoint/2010/main" val="3566842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F0F98-B5FA-4367-BCCC-7A7B752790F2}"/>
              </a:ext>
            </a:extLst>
          </p:cNvPr>
          <p:cNvSpPr/>
          <p:nvPr userDrawn="1"/>
        </p:nvSpPr>
        <p:spPr>
          <a:xfrm>
            <a:off x="0" y="-1"/>
            <a:ext cx="12192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Franklin Gothic Book Regular"/>
            </a:endParaRPr>
          </a:p>
        </p:txBody>
      </p:sp>
      <p:sp>
        <p:nvSpPr>
          <p:cNvPr id="2" name="Title 1">
            <a:extLst>
              <a:ext uri="{FF2B5EF4-FFF2-40B4-BE49-F238E27FC236}">
                <a16:creationId xmlns:a16="http://schemas.microsoft.com/office/drawing/2014/main" id="{84B03B51-1F49-41B7-B166-D125D89215F3}"/>
              </a:ext>
            </a:extLst>
          </p:cNvPr>
          <p:cNvSpPr>
            <a:spLocks noGrp="1"/>
          </p:cNvSpPr>
          <p:nvPr>
            <p:ph type="title"/>
          </p:nvPr>
        </p:nvSpPr>
        <p:spPr>
          <a:xfrm>
            <a:off x="870666" y="3613715"/>
            <a:ext cx="6817068" cy="666840"/>
          </a:xfrm>
        </p:spPr>
        <p:txBody>
          <a:bodyPr/>
          <a:lstStyle>
            <a:lvl1pPr>
              <a:defRPr>
                <a:solidFill>
                  <a:srgbClr val="005DAA"/>
                </a:solidFill>
              </a:defRPr>
            </a:lvl1pPr>
          </a:lstStyle>
          <a:p>
            <a:r>
              <a:rPr lang="en-US" dirty="0"/>
              <a:t>Click to edit Master title style</a:t>
            </a:r>
          </a:p>
        </p:txBody>
      </p:sp>
      <p:sp>
        <p:nvSpPr>
          <p:cNvPr id="8" name="Subtitle 2">
            <a:extLst>
              <a:ext uri="{FF2B5EF4-FFF2-40B4-BE49-F238E27FC236}">
                <a16:creationId xmlns:a16="http://schemas.microsoft.com/office/drawing/2014/main" id="{6CC11BB4-8894-4383-98E2-D2AE2BA4BE8B}"/>
              </a:ext>
            </a:extLst>
          </p:cNvPr>
          <p:cNvSpPr>
            <a:spLocks noGrp="1"/>
          </p:cNvSpPr>
          <p:nvPr>
            <p:ph type="subTitle" idx="1"/>
          </p:nvPr>
        </p:nvSpPr>
        <p:spPr>
          <a:xfrm>
            <a:off x="870665" y="4336034"/>
            <a:ext cx="6817067" cy="324866"/>
          </a:xfrm>
        </p:spPr>
        <p:txBody>
          <a:bodyPr>
            <a:noAutofit/>
          </a:bodyPr>
          <a:lstStyle>
            <a:lvl1pPr marL="0" indent="0" algn="l">
              <a:buNone/>
              <a:defRPr sz="1800">
                <a:solidFill>
                  <a:srgbClr val="7F7F7F"/>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텍스트 개체 틀 9">
            <a:extLst>
              <a:ext uri="{FF2B5EF4-FFF2-40B4-BE49-F238E27FC236}">
                <a16:creationId xmlns:a16="http://schemas.microsoft.com/office/drawing/2014/main" id="{BB18B57D-B11A-4E26-A6D7-1BBE7E60586D}"/>
              </a:ext>
            </a:extLst>
          </p:cNvPr>
          <p:cNvSpPr>
            <a:spLocks noGrp="1"/>
          </p:cNvSpPr>
          <p:nvPr>
            <p:ph type="body" sz="quarter" idx="13" hasCustomPrompt="1"/>
          </p:nvPr>
        </p:nvSpPr>
        <p:spPr>
          <a:xfrm>
            <a:off x="875573"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a:t>I.</a:t>
            </a:r>
            <a:endParaRPr lang="ko-KR" altLang="en-US" dirty="0"/>
          </a:p>
        </p:txBody>
      </p:sp>
      <p:sp>
        <p:nvSpPr>
          <p:cNvPr id="11" name="Picture Placeholder 3">
            <a:extLst>
              <a:ext uri="{FF2B5EF4-FFF2-40B4-BE49-F238E27FC236}">
                <a16:creationId xmlns:a16="http://schemas.microsoft.com/office/drawing/2014/main" id="{E1911AA4-358C-0E41-B1E9-C9EC0D3303A9}"/>
              </a:ext>
            </a:extLst>
          </p:cNvPr>
          <p:cNvSpPr>
            <a:spLocks noGrp="1"/>
          </p:cNvSpPr>
          <p:nvPr>
            <p:ph type="pic" sz="quarter" idx="17" hasCustomPrompt="1"/>
          </p:nvPr>
        </p:nvSpPr>
        <p:spPr>
          <a:xfrm>
            <a:off x="7265988" y="1581048"/>
            <a:ext cx="4926012" cy="3698977"/>
          </a:xfrm>
          <a:solidFill>
            <a:schemeClr val="bg1">
              <a:lumMod val="75000"/>
            </a:schemeClr>
          </a:solidFill>
        </p:spPr>
        <p:txBody>
          <a:bodyPr>
            <a:normAutofit/>
          </a:bodyPr>
          <a:lstStyle>
            <a:lvl1pPr marL="0" indent="0" algn="ctr">
              <a:buNone/>
              <a:defRPr sz="2800"/>
            </a:lvl1pPr>
          </a:lstStyle>
          <a:p>
            <a:r>
              <a:rPr lang="en-US" dirty="0"/>
              <a:t>Click picture icon -&gt; F drive-&gt;   Z System Tools-&gt;Presentation Images-&gt;3. Divider slides</a:t>
            </a:r>
          </a:p>
        </p:txBody>
      </p:sp>
      <p:pic>
        <p:nvPicPr>
          <p:cNvPr id="12" name="Picture 11">
            <a:extLst>
              <a:ext uri="{FF2B5EF4-FFF2-40B4-BE49-F238E27FC236}">
                <a16:creationId xmlns:a16="http://schemas.microsoft.com/office/drawing/2014/main" id="{61B048C8-C73A-344F-83D3-5308FB3508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31983" y="5800354"/>
            <a:ext cx="874486" cy="874486"/>
          </a:xfrm>
          <a:prstGeom prst="rect">
            <a:avLst/>
          </a:prstGeom>
        </p:spPr>
      </p:pic>
    </p:spTree>
    <p:extLst>
      <p:ext uri="{BB962C8B-B14F-4D97-AF65-F5344CB8AC3E}">
        <p14:creationId xmlns:p14="http://schemas.microsoft.com/office/powerpoint/2010/main" val="248657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10717894" cy="557784"/>
          </a:xfrm>
        </p:spPr>
        <p:txBody>
          <a:bodyPr/>
          <a:lstStyle/>
          <a:p>
            <a:r>
              <a:rPr lang="en-US" dirty="0"/>
              <a:t>Click to edit Master title style</a:t>
            </a:r>
          </a:p>
        </p:txBody>
      </p:sp>
      <p:sp>
        <p:nvSpPr>
          <p:cNvPr id="12" name="직사각형 2">
            <a:extLst>
              <a:ext uri="{FF2B5EF4-FFF2-40B4-BE49-F238E27FC236}">
                <a16:creationId xmlns:a16="http://schemas.microsoft.com/office/drawing/2014/main" id="{EAF4B7B9-4110-A440-8493-C0F6E05A6630}"/>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직사각형 2">
            <a:extLst>
              <a:ext uri="{FF2B5EF4-FFF2-40B4-BE49-F238E27FC236}">
                <a16:creationId xmlns:a16="http://schemas.microsoft.com/office/drawing/2014/main" id="{EDAF9EC2-CCE2-F749-96E0-6AFDB53A45EF}"/>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Slide Number Placeholder 2">
            <a:extLst>
              <a:ext uri="{FF2B5EF4-FFF2-40B4-BE49-F238E27FC236}">
                <a16:creationId xmlns:a16="http://schemas.microsoft.com/office/drawing/2014/main" id="{7D423048-199B-844D-99A7-9A2F95CD320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713B7A39-1AFE-2F48-B77C-8959D79DE304}" type="slidenum">
              <a:rPr lang="en-US" sz="1100" smtClean="0">
                <a:solidFill>
                  <a:schemeClr val="bg1"/>
                </a:solidFill>
              </a:rPr>
              <a:t>‹#›</a:t>
            </a:fld>
            <a:endParaRPr lang="en-US" dirty="0">
              <a:solidFill>
                <a:schemeClr val="bg1"/>
              </a:solidFill>
            </a:endParaRPr>
          </a:p>
        </p:txBody>
      </p:sp>
      <p:sp>
        <p:nvSpPr>
          <p:cNvPr id="15" name="직사각형 2">
            <a:extLst>
              <a:ext uri="{FF2B5EF4-FFF2-40B4-BE49-F238E27FC236}">
                <a16:creationId xmlns:a16="http://schemas.microsoft.com/office/drawing/2014/main" id="{D5162075-5177-D64B-8286-95B71D7A14F5}"/>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6" name="Content Placeholder 2">
            <a:extLst>
              <a:ext uri="{FF2B5EF4-FFF2-40B4-BE49-F238E27FC236}">
                <a16:creationId xmlns:a16="http://schemas.microsoft.com/office/drawing/2014/main" id="{5A901821-3ECA-BE49-9270-998FA8F36017}"/>
              </a:ext>
            </a:extLst>
          </p:cNvPr>
          <p:cNvSpPr>
            <a:spLocks noGrp="1"/>
          </p:cNvSpPr>
          <p:nvPr userDrawn="1">
            <p:ph idx="1"/>
          </p:nvPr>
        </p:nvSpPr>
        <p:spPr>
          <a:xfrm>
            <a:off x="963095" y="1130632"/>
            <a:ext cx="10717894" cy="503709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279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9A79040-C682-4FF1-ADBB-648D80E3C465}"/>
              </a:ext>
            </a:extLst>
          </p:cNvPr>
          <p:cNvSpPr>
            <a:spLocks noGrp="1"/>
          </p:cNvSpPr>
          <p:nvPr>
            <p:ph type="title"/>
          </p:nvPr>
        </p:nvSpPr>
        <p:spPr>
          <a:xfrm>
            <a:off x="963095" y="463463"/>
            <a:ext cx="10717894" cy="557784"/>
          </a:xfrm>
        </p:spPr>
        <p:txBody>
          <a:bodyPr/>
          <a:lstStyle/>
          <a:p>
            <a:r>
              <a:rPr lang="en-US" dirty="0"/>
              <a:t>Click to edit Master title style</a:t>
            </a:r>
          </a:p>
        </p:txBody>
      </p:sp>
      <p:sp>
        <p:nvSpPr>
          <p:cNvPr id="12" name="직사각형 2">
            <a:extLst>
              <a:ext uri="{FF2B5EF4-FFF2-40B4-BE49-F238E27FC236}">
                <a16:creationId xmlns:a16="http://schemas.microsoft.com/office/drawing/2014/main" id="{EAF4B7B9-4110-A440-8493-C0F6E05A6630}"/>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직사각형 2">
            <a:extLst>
              <a:ext uri="{FF2B5EF4-FFF2-40B4-BE49-F238E27FC236}">
                <a16:creationId xmlns:a16="http://schemas.microsoft.com/office/drawing/2014/main" id="{EDAF9EC2-CCE2-F749-96E0-6AFDB53A45EF}"/>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Slide Number Placeholder 2">
            <a:extLst>
              <a:ext uri="{FF2B5EF4-FFF2-40B4-BE49-F238E27FC236}">
                <a16:creationId xmlns:a16="http://schemas.microsoft.com/office/drawing/2014/main" id="{7D423048-199B-844D-99A7-9A2F95CD320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713B7A39-1AFE-2F48-B77C-8959D79DE304}" type="slidenum">
              <a:rPr lang="en-US" sz="1100" smtClean="0">
                <a:solidFill>
                  <a:schemeClr val="bg1"/>
                </a:solidFill>
              </a:rPr>
              <a:t>‹#›</a:t>
            </a:fld>
            <a:endParaRPr lang="en-US" dirty="0">
              <a:solidFill>
                <a:schemeClr val="bg1"/>
              </a:solidFill>
            </a:endParaRPr>
          </a:p>
        </p:txBody>
      </p:sp>
      <p:sp>
        <p:nvSpPr>
          <p:cNvPr id="15" name="직사각형 2">
            <a:extLst>
              <a:ext uri="{FF2B5EF4-FFF2-40B4-BE49-F238E27FC236}">
                <a16:creationId xmlns:a16="http://schemas.microsoft.com/office/drawing/2014/main" id="{D5162075-5177-D64B-8286-95B71D7A14F5}"/>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6" name="Content Placeholder 2">
            <a:extLst>
              <a:ext uri="{FF2B5EF4-FFF2-40B4-BE49-F238E27FC236}">
                <a16:creationId xmlns:a16="http://schemas.microsoft.com/office/drawing/2014/main" id="{5A901821-3ECA-BE49-9270-998FA8F36017}"/>
              </a:ext>
            </a:extLst>
          </p:cNvPr>
          <p:cNvSpPr>
            <a:spLocks noGrp="1"/>
          </p:cNvSpPr>
          <p:nvPr userDrawn="1">
            <p:ph idx="1"/>
          </p:nvPr>
        </p:nvSpPr>
        <p:spPr>
          <a:xfrm>
            <a:off x="963095" y="1130632"/>
            <a:ext cx="10717894" cy="503709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037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3096" y="1060323"/>
            <a:ext cx="1071789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3096" y="463463"/>
            <a:ext cx="10717894" cy="557784"/>
          </a:xfrm>
        </p:spPr>
        <p:txBody>
          <a:bodyPr/>
          <a:lstStyle>
            <a:lvl1pPr marL="0" indent="0">
              <a:defRPr/>
            </a:lvl1pPr>
          </a:lstStyle>
          <a:p>
            <a:r>
              <a:rPr lang="en-US" dirty="0"/>
              <a:t>Click to edit Master title style</a:t>
            </a:r>
          </a:p>
        </p:txBody>
      </p:sp>
      <p:sp>
        <p:nvSpPr>
          <p:cNvPr id="14" name="직사각형 2">
            <a:extLst>
              <a:ext uri="{FF2B5EF4-FFF2-40B4-BE49-F238E27FC236}">
                <a16:creationId xmlns:a16="http://schemas.microsoft.com/office/drawing/2014/main" id="{10FC16BB-A67A-3A42-AEA6-E28D6F032007}"/>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직사각형 2">
            <a:extLst>
              <a:ext uri="{FF2B5EF4-FFF2-40B4-BE49-F238E27FC236}">
                <a16:creationId xmlns:a16="http://schemas.microsoft.com/office/drawing/2014/main" id="{0C880E1D-7CAD-6449-BE0C-73967E33468D}"/>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6" name="Slide Number Placeholder 2">
            <a:extLst>
              <a:ext uri="{FF2B5EF4-FFF2-40B4-BE49-F238E27FC236}">
                <a16:creationId xmlns:a16="http://schemas.microsoft.com/office/drawing/2014/main" id="{BC46E53A-5CFC-114D-8018-444E859B4BF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7" name="직사각형 2">
            <a:extLst>
              <a:ext uri="{FF2B5EF4-FFF2-40B4-BE49-F238E27FC236}">
                <a16:creationId xmlns:a16="http://schemas.microsoft.com/office/drawing/2014/main" id="{957403FF-DADD-7447-8637-60A145B978C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8" name="Content Placeholder 2">
            <a:extLst>
              <a:ext uri="{FF2B5EF4-FFF2-40B4-BE49-F238E27FC236}">
                <a16:creationId xmlns:a16="http://schemas.microsoft.com/office/drawing/2014/main" id="{9296E6F7-A404-5943-9876-091BC0F61941}"/>
              </a:ext>
            </a:extLst>
          </p:cNvPr>
          <p:cNvSpPr>
            <a:spLocks noGrp="1"/>
          </p:cNvSpPr>
          <p:nvPr userDrawn="1">
            <p:ph idx="1"/>
          </p:nvPr>
        </p:nvSpPr>
        <p:spPr>
          <a:xfrm>
            <a:off x="965730" y="1503123"/>
            <a:ext cx="10715260" cy="46863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466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139868"/>
            <a:ext cx="9935814" cy="503709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3098" y="463463"/>
            <a:ext cx="9935814" cy="557784"/>
          </a:xfrm>
        </p:spPr>
        <p:txBody>
          <a:bodyPr/>
          <a:lstStyle/>
          <a:p>
            <a:r>
              <a:rPr lang="en-US" dirty="0"/>
              <a:t>Click to edit Master title style</a:t>
            </a:r>
          </a:p>
        </p:txBody>
      </p:sp>
      <p:sp>
        <p:nvSpPr>
          <p:cNvPr id="8" name="직사각형 2">
            <a:extLst>
              <a:ext uri="{FF2B5EF4-FFF2-40B4-BE49-F238E27FC236}">
                <a16:creationId xmlns:a16="http://schemas.microsoft.com/office/drawing/2014/main" id="{41D978E9-632F-FE4F-8945-69FFBD1F8F97}"/>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Rectangle 8">
            <a:extLst>
              <a:ext uri="{FF2B5EF4-FFF2-40B4-BE49-F238E27FC236}">
                <a16:creationId xmlns:a16="http://schemas.microsoft.com/office/drawing/2014/main" id="{24E8C077-A3E5-3344-9A71-F0C52C8E7ED6}"/>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Slide Number Placeholder 2">
            <a:extLst>
              <a:ext uri="{FF2B5EF4-FFF2-40B4-BE49-F238E27FC236}">
                <a16:creationId xmlns:a16="http://schemas.microsoft.com/office/drawing/2014/main" id="{E5C46EC1-A386-1443-9D9A-0260484297E0}"/>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12558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164921"/>
            <a:ext cx="9935814" cy="5012042"/>
          </a:xfrm>
        </p:spPr>
        <p:txBody>
          <a:bodyPr>
            <a:noAutofit/>
          </a:bodyPr>
          <a:lstStyle>
            <a:lvl1pPr marL="0" indent="0">
              <a:buNone/>
              <a:defRPr/>
            </a:lvl1pPr>
          </a:lstStyle>
          <a:p>
            <a:pPr lvl="0"/>
            <a:r>
              <a:rPr lang="en-US" dirty="0"/>
              <a:t>Click to edit Master text styles</a:t>
            </a:r>
          </a:p>
        </p:txBody>
      </p:sp>
      <p:sp>
        <p:nvSpPr>
          <p:cNvPr id="8" name="Title 1">
            <a:extLst>
              <a:ext uri="{FF2B5EF4-FFF2-40B4-BE49-F238E27FC236}">
                <a16:creationId xmlns:a16="http://schemas.microsoft.com/office/drawing/2014/main" id="{E2366349-A54D-6148-A56B-27935B3BD7DD}"/>
              </a:ext>
            </a:extLst>
          </p:cNvPr>
          <p:cNvSpPr>
            <a:spLocks noGrp="1"/>
          </p:cNvSpPr>
          <p:nvPr>
            <p:ph type="title"/>
          </p:nvPr>
        </p:nvSpPr>
        <p:spPr>
          <a:xfrm>
            <a:off x="963098" y="463463"/>
            <a:ext cx="9935814" cy="557784"/>
          </a:xfrm>
        </p:spPr>
        <p:txBody>
          <a:bodyPr/>
          <a:lstStyle/>
          <a:p>
            <a:r>
              <a:rPr lang="en-US" dirty="0"/>
              <a:t>Click to edit Master title style</a:t>
            </a:r>
          </a:p>
        </p:txBody>
      </p:sp>
      <p:sp>
        <p:nvSpPr>
          <p:cNvPr id="9" name="직사각형 2">
            <a:extLst>
              <a:ext uri="{FF2B5EF4-FFF2-40B4-BE49-F238E27FC236}">
                <a16:creationId xmlns:a16="http://schemas.microsoft.com/office/drawing/2014/main" id="{52F5BF5E-5ABB-FE44-AAC1-11944813B052}"/>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Rectangle 9">
            <a:extLst>
              <a:ext uri="{FF2B5EF4-FFF2-40B4-BE49-F238E27FC236}">
                <a16:creationId xmlns:a16="http://schemas.microsoft.com/office/drawing/2014/main" id="{E2F2ABA4-B446-ED4E-B5AD-0DB03709D227}"/>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Slide Number Placeholder 2">
            <a:extLst>
              <a:ext uri="{FF2B5EF4-FFF2-40B4-BE49-F238E27FC236}">
                <a16:creationId xmlns:a16="http://schemas.microsoft.com/office/drawing/2014/main" id="{6CAF8B24-A03E-1E41-954C-C6604EA61486}"/>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927999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5" y="1515649"/>
            <a:ext cx="9972759" cy="46863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4">
            <a:extLst>
              <a:ext uri="{FF2B5EF4-FFF2-40B4-BE49-F238E27FC236}">
                <a16:creationId xmlns:a16="http://schemas.microsoft.com/office/drawing/2014/main" id="{CDF8B7E7-A9C3-4138-AA4D-CCC5EA40441C}"/>
              </a:ext>
            </a:extLst>
          </p:cNvPr>
          <p:cNvSpPr>
            <a:spLocks noGrp="1"/>
          </p:cNvSpPr>
          <p:nvPr>
            <p:ph sz="quarter" idx="15" hasCustomPrompt="1"/>
          </p:nvPr>
        </p:nvSpPr>
        <p:spPr>
          <a:xfrm>
            <a:off x="966495" y="1072849"/>
            <a:ext cx="9976340"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4" name="Title 1">
            <a:extLst>
              <a:ext uri="{FF2B5EF4-FFF2-40B4-BE49-F238E27FC236}">
                <a16:creationId xmlns:a16="http://schemas.microsoft.com/office/drawing/2014/main" id="{D654B573-FC3A-470C-8031-8843160FC17F}"/>
              </a:ext>
            </a:extLst>
          </p:cNvPr>
          <p:cNvSpPr>
            <a:spLocks noGrp="1"/>
          </p:cNvSpPr>
          <p:nvPr>
            <p:ph type="title"/>
          </p:nvPr>
        </p:nvSpPr>
        <p:spPr>
          <a:xfrm>
            <a:off x="966734" y="463463"/>
            <a:ext cx="9968930" cy="557784"/>
          </a:xfrm>
        </p:spPr>
        <p:txBody>
          <a:bodyPr/>
          <a:lstStyle/>
          <a:p>
            <a:r>
              <a:rPr lang="en-US" dirty="0"/>
              <a:t>Click to edit Master title style</a:t>
            </a:r>
          </a:p>
        </p:txBody>
      </p:sp>
      <p:sp>
        <p:nvSpPr>
          <p:cNvPr id="8" name="Rectangle 7">
            <a:extLst>
              <a:ext uri="{FF2B5EF4-FFF2-40B4-BE49-F238E27FC236}">
                <a16:creationId xmlns:a16="http://schemas.microsoft.com/office/drawing/2014/main" id="{D284CA31-40EF-D34F-B90F-6A7D8CE02771}"/>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9" name="Slide Number Placeholder 2">
            <a:extLst>
              <a:ext uri="{FF2B5EF4-FFF2-40B4-BE49-F238E27FC236}">
                <a16:creationId xmlns:a16="http://schemas.microsoft.com/office/drawing/2014/main" id="{426CF75A-6D61-EE48-B32A-314A2D46DD1E}"/>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0" name="직사각형 2">
            <a:extLst>
              <a:ext uri="{FF2B5EF4-FFF2-40B4-BE49-F238E27FC236}">
                <a16:creationId xmlns:a16="http://schemas.microsoft.com/office/drawing/2014/main" id="{A30E9D46-41AF-BE4B-99A5-B1160FC7464E}"/>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Tree>
    <p:extLst>
      <p:ext uri="{BB962C8B-B14F-4D97-AF65-F5344CB8AC3E}">
        <p14:creationId xmlns:p14="http://schemas.microsoft.com/office/powerpoint/2010/main" val="4034652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615857"/>
            <a:ext cx="9935814" cy="4573631"/>
          </a:xfrm>
        </p:spPr>
        <p:txBody>
          <a:bodyPr>
            <a:noAutofit/>
          </a:bodyPr>
          <a:lstStyle>
            <a:lvl1pPr marL="0" indent="0">
              <a:buNone/>
              <a:defRPr/>
            </a:lvl1pPr>
          </a:lstStyle>
          <a:p>
            <a:pPr lvl="0"/>
            <a:r>
              <a:rPr lang="en-US" dirty="0"/>
              <a:t>Click to edit Master text styles</a:t>
            </a:r>
          </a:p>
        </p:txBody>
      </p:sp>
      <p:sp>
        <p:nvSpPr>
          <p:cNvPr id="8" name="Content Placeholder 14">
            <a:extLst>
              <a:ext uri="{FF2B5EF4-FFF2-40B4-BE49-F238E27FC236}">
                <a16:creationId xmlns:a16="http://schemas.microsoft.com/office/drawing/2014/main" id="{D10602CF-7CD4-9E47-B0FD-C9DB4A6D696B}"/>
              </a:ext>
            </a:extLst>
          </p:cNvPr>
          <p:cNvSpPr>
            <a:spLocks noGrp="1"/>
          </p:cNvSpPr>
          <p:nvPr>
            <p:ph sz="quarter" idx="15" hasCustomPrompt="1"/>
          </p:nvPr>
        </p:nvSpPr>
        <p:spPr>
          <a:xfrm>
            <a:off x="966495" y="1072849"/>
            <a:ext cx="9976340"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itle 1">
            <a:extLst>
              <a:ext uri="{FF2B5EF4-FFF2-40B4-BE49-F238E27FC236}">
                <a16:creationId xmlns:a16="http://schemas.microsoft.com/office/drawing/2014/main" id="{EB10C378-EC14-A347-9446-524BB70BD209}"/>
              </a:ext>
            </a:extLst>
          </p:cNvPr>
          <p:cNvSpPr>
            <a:spLocks noGrp="1"/>
          </p:cNvSpPr>
          <p:nvPr>
            <p:ph type="title"/>
          </p:nvPr>
        </p:nvSpPr>
        <p:spPr>
          <a:xfrm>
            <a:off x="966734" y="463463"/>
            <a:ext cx="9968930" cy="55778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B220E643-633D-3B42-9176-A23F7F8756B0}"/>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5" name="Slide Number Placeholder 2">
            <a:extLst>
              <a:ext uri="{FF2B5EF4-FFF2-40B4-BE49-F238E27FC236}">
                <a16:creationId xmlns:a16="http://schemas.microsoft.com/office/drawing/2014/main" id="{D4B93278-3620-6941-ACE0-530E5C08F9AF}"/>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직사각형 2">
            <a:extLst>
              <a:ext uri="{FF2B5EF4-FFF2-40B4-BE49-F238E27FC236}">
                <a16:creationId xmlns:a16="http://schemas.microsoft.com/office/drawing/2014/main" id="{CC224ED3-427A-5D4B-9E28-38205307485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Tree>
    <p:extLst>
      <p:ext uri="{BB962C8B-B14F-4D97-AF65-F5344CB8AC3E}">
        <p14:creationId xmlns:p14="http://schemas.microsoft.com/office/powerpoint/2010/main" val="417955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5" y="1308101"/>
            <a:ext cx="5132905" cy="48688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50E7853-951D-4D84-A086-BA02E20A54F6}"/>
              </a:ext>
            </a:extLst>
          </p:cNvPr>
          <p:cNvSpPr/>
          <p:nvPr userDrawn="1"/>
        </p:nvSpPr>
        <p:spPr>
          <a:xfrm>
            <a:off x="6382327" y="0"/>
            <a:ext cx="592414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Franklin Gothic Book Regular"/>
            </a:endParaRP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963095" y="463463"/>
            <a:ext cx="8147039" cy="557784"/>
          </a:xfrm>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136938E2-995E-4EBA-BFB8-B1A1EAB9AEA2}"/>
              </a:ext>
            </a:extLst>
          </p:cNvPr>
          <p:cNvSpPr>
            <a:spLocks noGrp="1"/>
          </p:cNvSpPr>
          <p:nvPr>
            <p:ph sz="half" idx="10"/>
          </p:nvPr>
        </p:nvSpPr>
        <p:spPr>
          <a:xfrm>
            <a:off x="6710918" y="1308101"/>
            <a:ext cx="5129784" cy="4868863"/>
          </a:xfrm>
          <a:ln>
            <a:noFill/>
          </a:ln>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직사각형 2">
            <a:extLst>
              <a:ext uri="{FF2B5EF4-FFF2-40B4-BE49-F238E27FC236}">
                <a16:creationId xmlns:a16="http://schemas.microsoft.com/office/drawing/2014/main" id="{4B53E6F2-EBEA-A645-8256-5CDAFBE6BED7}"/>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Slide Number Placeholder 2">
            <a:extLst>
              <a:ext uri="{FF2B5EF4-FFF2-40B4-BE49-F238E27FC236}">
                <a16:creationId xmlns:a16="http://schemas.microsoft.com/office/drawing/2014/main" id="{155652C6-D767-6846-AB92-243CAED5153D}"/>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799786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5" y="1528494"/>
            <a:ext cx="6464274" cy="48492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6464273" cy="55778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5D6D8136-03FE-9740-B662-0A0DCB0076FD}"/>
              </a:ext>
            </a:extLst>
          </p:cNvPr>
          <p:cNvSpPr/>
          <p:nvPr userDrawn="1"/>
        </p:nvSpPr>
        <p:spPr>
          <a:xfrm>
            <a:off x="0" y="0"/>
            <a:ext cx="262288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직사각형 2">
            <a:extLst>
              <a:ext uri="{FF2B5EF4-FFF2-40B4-BE49-F238E27FC236}">
                <a16:creationId xmlns:a16="http://schemas.microsoft.com/office/drawing/2014/main" id="{514FCDD3-06B6-034C-9AC3-FAE134157524}"/>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7" name="Picture Placeholder 2">
            <a:extLst>
              <a:ext uri="{FF2B5EF4-FFF2-40B4-BE49-F238E27FC236}">
                <a16:creationId xmlns:a16="http://schemas.microsoft.com/office/drawing/2014/main" id="{03C63767-8748-3940-B1E2-4DE314DB7047}"/>
              </a:ext>
            </a:extLst>
          </p:cNvPr>
          <p:cNvSpPr>
            <a:spLocks noGrp="1"/>
          </p:cNvSpPr>
          <p:nvPr>
            <p:ph type="pic" sz="quarter" idx="15" hasCustomPrompt="1"/>
          </p:nvPr>
        </p:nvSpPr>
        <p:spPr>
          <a:xfrm>
            <a:off x="626364" y="577673"/>
            <a:ext cx="3963924" cy="5685967"/>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8" name="직사각형 2">
            <a:extLst>
              <a:ext uri="{FF2B5EF4-FFF2-40B4-BE49-F238E27FC236}">
                <a16:creationId xmlns:a16="http://schemas.microsoft.com/office/drawing/2014/main" id="{68DAC6FD-4D73-6148-8352-84B4900D9EE4}"/>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9" name="직사각형 2">
            <a:extLst>
              <a:ext uri="{FF2B5EF4-FFF2-40B4-BE49-F238E27FC236}">
                <a16:creationId xmlns:a16="http://schemas.microsoft.com/office/drawing/2014/main" id="{3600BE07-1D3C-9445-BD98-2E9932AB2DCC}"/>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20" name="Slide Number Placeholder 2">
            <a:extLst>
              <a:ext uri="{FF2B5EF4-FFF2-40B4-BE49-F238E27FC236}">
                <a16:creationId xmlns:a16="http://schemas.microsoft.com/office/drawing/2014/main" id="{3F714CC0-3B43-0E43-B7C8-78E04A735ED3}"/>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5090595" y="1000575"/>
            <a:ext cx="6236282"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Tree>
    <p:extLst>
      <p:ext uri="{BB962C8B-B14F-4D97-AF65-F5344CB8AC3E}">
        <p14:creationId xmlns:p14="http://schemas.microsoft.com/office/powerpoint/2010/main" val="102283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10" name="직사각형 2">
            <a:extLst>
              <a:ext uri="{FF2B5EF4-FFF2-40B4-BE49-F238E27FC236}">
                <a16:creationId xmlns:a16="http://schemas.microsoft.com/office/drawing/2014/main" id="{BC60F219-8D68-1F45-9969-B5207DBB3797}"/>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1" name="직사각형 2">
            <a:extLst>
              <a:ext uri="{FF2B5EF4-FFF2-40B4-BE49-F238E27FC236}">
                <a16:creationId xmlns:a16="http://schemas.microsoft.com/office/drawing/2014/main" id="{60853EB8-D670-A543-8CF9-9C862E70A940}"/>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2" name="Slide Number Placeholder 2">
            <a:extLst>
              <a:ext uri="{FF2B5EF4-FFF2-40B4-BE49-F238E27FC236}">
                <a16:creationId xmlns:a16="http://schemas.microsoft.com/office/drawing/2014/main" id="{7904296D-4BEE-FC47-BE5E-2E3E3590BB95}"/>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3" name="Rectangle 12">
            <a:extLst>
              <a:ext uri="{FF2B5EF4-FFF2-40B4-BE49-F238E27FC236}">
                <a16:creationId xmlns:a16="http://schemas.microsoft.com/office/drawing/2014/main" id="{EBE1876A-AC2E-8946-B11B-C2FC7D64827D}"/>
              </a:ext>
            </a:extLst>
          </p:cNvPr>
          <p:cNvSpPr/>
          <p:nvPr userDrawn="1"/>
        </p:nvSpPr>
        <p:spPr>
          <a:xfrm>
            <a:off x="0" y="0"/>
            <a:ext cx="3870036" cy="6871039"/>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Rectangle 13">
            <a:extLst>
              <a:ext uri="{FF2B5EF4-FFF2-40B4-BE49-F238E27FC236}">
                <a16:creationId xmlns:a16="http://schemas.microsoft.com/office/drawing/2014/main" id="{C2FC622F-82B5-BA4C-9154-A773600F955F}"/>
              </a:ext>
            </a:extLst>
          </p:cNvPr>
          <p:cNvSpPr/>
          <p:nvPr userDrawn="1"/>
        </p:nvSpPr>
        <p:spPr>
          <a:xfrm rot="16200000">
            <a:off x="459207" y="3200522"/>
            <a:ext cx="5997742" cy="1446550"/>
          </a:xfrm>
          <a:prstGeom prst="rect">
            <a:avLst/>
          </a:prstGeom>
        </p:spPr>
        <p:txBody>
          <a:bodyPr wrap="square">
            <a:spAutoFit/>
          </a:bodyPr>
          <a:lstStyle/>
          <a:p>
            <a:pPr>
              <a:buClr>
                <a:srgbClr val="2972C1"/>
              </a:buClr>
            </a:pPr>
            <a:r>
              <a:rPr lang="en-US" altLang="ko-KR" sz="8800" dirty="0">
                <a:solidFill>
                  <a:schemeClr val="bg1">
                    <a:alpha val="45000"/>
                  </a:schemeClr>
                </a:solidFill>
                <a:latin typeface="Franklin Gothic Medium Cond"/>
              </a:rPr>
              <a:t>CONTACT</a:t>
            </a:r>
            <a:endParaRPr lang="ko-KR" altLang="en-US" sz="8800" dirty="0">
              <a:solidFill>
                <a:schemeClr val="bg1">
                  <a:alpha val="45000"/>
                </a:schemeClr>
              </a:solidFill>
              <a:latin typeface="Franklin Gothic Medium Cond"/>
            </a:endParaRPr>
          </a:p>
        </p:txBody>
      </p:sp>
      <p:cxnSp>
        <p:nvCxnSpPr>
          <p:cNvPr id="15" name="Straight Connector 14">
            <a:extLst>
              <a:ext uri="{FF2B5EF4-FFF2-40B4-BE49-F238E27FC236}">
                <a16:creationId xmlns:a16="http://schemas.microsoft.com/office/drawing/2014/main" id="{7E0C97B4-5189-A940-A583-07CB3F80A68D}"/>
              </a:ext>
            </a:extLst>
          </p:cNvPr>
          <p:cNvCxnSpPr>
            <a:cxnSpLocks/>
          </p:cNvCxnSpPr>
          <p:nvPr userDrawn="1"/>
        </p:nvCxnSpPr>
        <p:spPr>
          <a:xfrm>
            <a:off x="308363" y="405758"/>
            <a:ext cx="97587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283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직사각형 2">
            <a:extLst>
              <a:ext uri="{FF2B5EF4-FFF2-40B4-BE49-F238E27FC236}">
                <a16:creationId xmlns:a16="http://schemas.microsoft.com/office/drawing/2014/main" id="{EAF4B7B9-4110-A440-8493-C0F6E05A6630}"/>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직사각형 2">
            <a:extLst>
              <a:ext uri="{FF2B5EF4-FFF2-40B4-BE49-F238E27FC236}">
                <a16:creationId xmlns:a16="http://schemas.microsoft.com/office/drawing/2014/main" id="{EDAF9EC2-CCE2-F749-96E0-6AFDB53A45EF}"/>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Slide Number Placeholder 2">
            <a:extLst>
              <a:ext uri="{FF2B5EF4-FFF2-40B4-BE49-F238E27FC236}">
                <a16:creationId xmlns:a16="http://schemas.microsoft.com/office/drawing/2014/main" id="{7D423048-199B-844D-99A7-9A2F95CD320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713B7A39-1AFE-2F48-B77C-8959D79DE304}" type="slidenum">
              <a:rPr lang="en-US" sz="1100" smtClean="0">
                <a:solidFill>
                  <a:schemeClr val="bg1"/>
                </a:solidFill>
              </a:rPr>
              <a:t>‹#›</a:t>
            </a:fld>
            <a:endParaRPr lang="en-US" dirty="0">
              <a:solidFill>
                <a:schemeClr val="bg1"/>
              </a:solidFill>
            </a:endParaRPr>
          </a:p>
        </p:txBody>
      </p:sp>
      <p:sp>
        <p:nvSpPr>
          <p:cNvPr id="15" name="직사각형 2">
            <a:extLst>
              <a:ext uri="{FF2B5EF4-FFF2-40B4-BE49-F238E27FC236}">
                <a16:creationId xmlns:a16="http://schemas.microsoft.com/office/drawing/2014/main" id="{D5162075-5177-D64B-8286-95B71D7A14F5}"/>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TextBox 7">
            <a:extLst>
              <a:ext uri="{FF2B5EF4-FFF2-40B4-BE49-F238E27FC236}">
                <a16:creationId xmlns:a16="http://schemas.microsoft.com/office/drawing/2014/main" id="{111B9D50-9B8F-4367-AB1C-FF34C116F59C}"/>
              </a:ext>
            </a:extLst>
          </p:cNvPr>
          <p:cNvSpPr txBox="1"/>
          <p:nvPr userDrawn="1"/>
        </p:nvSpPr>
        <p:spPr>
          <a:xfrm>
            <a:off x="963095" y="1803768"/>
            <a:ext cx="10777611" cy="4921406"/>
          </a:xfrm>
          <a:prstGeom prst="rect">
            <a:avLst/>
          </a:prstGeom>
        </p:spPr>
        <p:txBody>
          <a:bodyPr wrap="square" rtlCol="0">
            <a:noAutofit/>
          </a:bodyPr>
          <a:lstStyle/>
          <a:p>
            <a:pPr algn="l" latinLnBrk="0"/>
            <a:r>
              <a:rPr lang="en-US" sz="1400" dirty="0">
                <a:latin typeface="Franklin Gothic Book" panose="020B0503020102020204" pitchFamily="34" charset="0"/>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algn="l" latinLnBrk="0"/>
            <a:endParaRPr lang="en-US" sz="1400" dirty="0">
              <a:latin typeface="Franklin Gothic Book" panose="020B0503020102020204" pitchFamily="34" charset="0"/>
            </a:endParaRPr>
          </a:p>
          <a:p>
            <a:pPr algn="l" latinLnBrk="0"/>
            <a:r>
              <a:rPr lang="en-US" sz="1400" dirty="0">
                <a:latin typeface="Franklin Gothic Book" panose="020B0503020102020204" pitchFamily="34" charset="0"/>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2" name="TextBox 1"/>
          <p:cNvSpPr txBox="1"/>
          <p:nvPr userDrawn="1"/>
        </p:nvSpPr>
        <p:spPr>
          <a:xfrm>
            <a:off x="963095" y="442186"/>
            <a:ext cx="4324865" cy="584775"/>
          </a:xfrm>
          <a:prstGeom prst="rect">
            <a:avLst/>
          </a:prstGeom>
          <a:noFill/>
        </p:spPr>
        <p:txBody>
          <a:bodyPr wrap="square" rtlCol="0">
            <a:spAutoFit/>
          </a:bodyPr>
          <a:lstStyle/>
          <a:p>
            <a:r>
              <a:rPr lang="en-US" sz="3200" dirty="0" smtClean="0">
                <a:latin typeface="Franklin Gothic Medium Cond" panose="020B0606030402020204" pitchFamily="34" charset="0"/>
              </a:rPr>
              <a:t>Disclaimer</a:t>
            </a:r>
            <a:endParaRPr lang="en-US" sz="3200" dirty="0">
              <a:latin typeface="Franklin Gothic Medium Cond" panose="020B0606030402020204" pitchFamily="34" charset="0"/>
            </a:endParaRPr>
          </a:p>
        </p:txBody>
      </p:sp>
    </p:spTree>
    <p:extLst>
      <p:ext uri="{BB962C8B-B14F-4D97-AF65-F5344CB8AC3E}">
        <p14:creationId xmlns:p14="http://schemas.microsoft.com/office/powerpoint/2010/main" val="125267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FB9AE1-B430-4495-BB54-104FCB76F420}"/>
              </a:ext>
            </a:extLst>
          </p:cNvPr>
          <p:cNvSpPr/>
          <p:nvPr userDrawn="1"/>
        </p:nvSpPr>
        <p:spPr>
          <a:xfrm>
            <a:off x="0" y="281"/>
            <a:ext cx="12192000" cy="2331793"/>
          </a:xfrm>
          <a:prstGeom prst="rect">
            <a:avLst/>
          </a:prstGeom>
          <a:solidFill>
            <a:srgbClr val="23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Franklin Gothic Book Regular"/>
            </a:endParaRPr>
          </a:p>
        </p:txBody>
      </p:sp>
      <p:sp>
        <p:nvSpPr>
          <p:cNvPr id="7" name="직사각형 2">
            <a:extLst>
              <a:ext uri="{FF2B5EF4-FFF2-40B4-BE49-F238E27FC236}">
                <a16:creationId xmlns:a16="http://schemas.microsoft.com/office/drawing/2014/main" id="{EF4C2795-4859-854D-863D-84F5F21ACA8B}"/>
              </a:ext>
            </a:extLst>
          </p:cNvPr>
          <p:cNvSpPr/>
          <p:nvPr userDrawn="1"/>
        </p:nvSpPr>
        <p:spPr>
          <a:xfrm>
            <a:off x="4853808" y="1530479"/>
            <a:ext cx="99542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pic>
        <p:nvPicPr>
          <p:cNvPr id="8" name="Picture 7">
            <a:extLst>
              <a:ext uri="{FF2B5EF4-FFF2-40B4-BE49-F238E27FC236}">
                <a16:creationId xmlns:a16="http://schemas.microsoft.com/office/drawing/2014/main" id="{DD8E202A-3ED2-4B4C-9C29-7F00DC4E99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604"/>
          <a:stretch/>
        </p:blipFill>
        <p:spPr>
          <a:xfrm>
            <a:off x="399145" y="404382"/>
            <a:ext cx="3888065" cy="3954903"/>
          </a:xfrm>
          <a:prstGeom prst="rect">
            <a:avLst/>
          </a:prstGeom>
        </p:spPr>
      </p:pic>
      <p:pic>
        <p:nvPicPr>
          <p:cNvPr id="9" name="Picture 8">
            <a:extLst>
              <a:ext uri="{FF2B5EF4-FFF2-40B4-BE49-F238E27FC236}">
                <a16:creationId xmlns:a16="http://schemas.microsoft.com/office/drawing/2014/main" id="{56D6097B-D0B5-7C49-B9AD-542EF27875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9145" y="5630921"/>
            <a:ext cx="874486" cy="874486"/>
          </a:xfrm>
          <a:prstGeom prst="rect">
            <a:avLst/>
          </a:prstGeom>
        </p:spPr>
      </p:pic>
    </p:spTree>
    <p:extLst>
      <p:ext uri="{BB962C8B-B14F-4D97-AF65-F5344CB8AC3E}">
        <p14:creationId xmlns:p14="http://schemas.microsoft.com/office/powerpoint/2010/main" val="117184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t Content w. subhead">
    <p:spTree>
      <p:nvGrpSpPr>
        <p:cNvPr id="1" name=""/>
        <p:cNvGrpSpPr/>
        <p:nvPr/>
      </p:nvGrpSpPr>
      <p:grpSpPr>
        <a:xfrm>
          <a:off x="0" y="0"/>
          <a:ext cx="0" cy="0"/>
          <a:chOff x="0" y="0"/>
          <a:chExt cx="0" cy="0"/>
        </a:xfrm>
      </p:grpSpPr>
      <p:sp>
        <p:nvSpPr>
          <p:cNvPr id="11" name="Content Placeholder 14">
            <a:extLst>
              <a:ext uri="{FF2B5EF4-FFF2-40B4-BE49-F238E27FC236}">
                <a16:creationId xmlns:a16="http://schemas.microsoft.com/office/drawing/2014/main" id="{FA9FF24B-68B5-4FA5-819F-87643F40E60E}"/>
              </a:ext>
            </a:extLst>
          </p:cNvPr>
          <p:cNvSpPr>
            <a:spLocks noGrp="1"/>
          </p:cNvSpPr>
          <p:nvPr>
            <p:ph sz="quarter" idx="15" hasCustomPrompt="1"/>
          </p:nvPr>
        </p:nvSpPr>
        <p:spPr>
          <a:xfrm>
            <a:off x="963096" y="1060323"/>
            <a:ext cx="10717894"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3" name="Title 1">
            <a:extLst>
              <a:ext uri="{FF2B5EF4-FFF2-40B4-BE49-F238E27FC236}">
                <a16:creationId xmlns:a16="http://schemas.microsoft.com/office/drawing/2014/main" id="{74DD5026-390A-49DB-8700-27379332E273}"/>
              </a:ext>
            </a:extLst>
          </p:cNvPr>
          <p:cNvSpPr>
            <a:spLocks noGrp="1"/>
          </p:cNvSpPr>
          <p:nvPr>
            <p:ph type="title"/>
          </p:nvPr>
        </p:nvSpPr>
        <p:spPr>
          <a:xfrm>
            <a:off x="963096" y="463463"/>
            <a:ext cx="10717894" cy="557784"/>
          </a:xfrm>
        </p:spPr>
        <p:txBody>
          <a:bodyPr/>
          <a:lstStyle>
            <a:lvl1pPr marL="0" indent="0">
              <a:defRPr/>
            </a:lvl1pPr>
          </a:lstStyle>
          <a:p>
            <a:r>
              <a:rPr lang="en-US" dirty="0"/>
              <a:t>Click to edit Master title style</a:t>
            </a:r>
          </a:p>
        </p:txBody>
      </p:sp>
      <p:sp>
        <p:nvSpPr>
          <p:cNvPr id="14" name="직사각형 2">
            <a:extLst>
              <a:ext uri="{FF2B5EF4-FFF2-40B4-BE49-F238E27FC236}">
                <a16:creationId xmlns:a16="http://schemas.microsoft.com/office/drawing/2014/main" id="{10FC16BB-A67A-3A42-AEA6-E28D6F032007}"/>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5" name="직사각형 2">
            <a:extLst>
              <a:ext uri="{FF2B5EF4-FFF2-40B4-BE49-F238E27FC236}">
                <a16:creationId xmlns:a16="http://schemas.microsoft.com/office/drawing/2014/main" id="{0C880E1D-7CAD-6449-BE0C-73967E33468D}"/>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6" name="Slide Number Placeholder 2">
            <a:extLst>
              <a:ext uri="{FF2B5EF4-FFF2-40B4-BE49-F238E27FC236}">
                <a16:creationId xmlns:a16="http://schemas.microsoft.com/office/drawing/2014/main" id="{BC46E53A-5CFC-114D-8018-444E859B4BF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7" name="직사각형 2">
            <a:extLst>
              <a:ext uri="{FF2B5EF4-FFF2-40B4-BE49-F238E27FC236}">
                <a16:creationId xmlns:a16="http://schemas.microsoft.com/office/drawing/2014/main" id="{957403FF-DADD-7447-8637-60A145B978C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8" name="Content Placeholder 2">
            <a:extLst>
              <a:ext uri="{FF2B5EF4-FFF2-40B4-BE49-F238E27FC236}">
                <a16:creationId xmlns:a16="http://schemas.microsoft.com/office/drawing/2014/main" id="{9296E6F7-A404-5943-9876-091BC0F61941}"/>
              </a:ext>
            </a:extLst>
          </p:cNvPr>
          <p:cNvSpPr>
            <a:spLocks noGrp="1"/>
          </p:cNvSpPr>
          <p:nvPr userDrawn="1">
            <p:ph idx="1"/>
          </p:nvPr>
        </p:nvSpPr>
        <p:spPr>
          <a:xfrm>
            <a:off x="965730" y="1503123"/>
            <a:ext cx="10715260" cy="4686366"/>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6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 small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139868"/>
            <a:ext cx="9935814" cy="503709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6597BBA7-08F2-4B5D-B4BA-477646B9ED13}"/>
              </a:ext>
            </a:extLst>
          </p:cNvPr>
          <p:cNvSpPr>
            <a:spLocks noGrp="1"/>
          </p:cNvSpPr>
          <p:nvPr>
            <p:ph type="title"/>
          </p:nvPr>
        </p:nvSpPr>
        <p:spPr>
          <a:xfrm>
            <a:off x="963098" y="463463"/>
            <a:ext cx="9935814" cy="557784"/>
          </a:xfrm>
        </p:spPr>
        <p:txBody>
          <a:bodyPr/>
          <a:lstStyle/>
          <a:p>
            <a:r>
              <a:rPr lang="en-US" dirty="0"/>
              <a:t>Click to edit Master title style</a:t>
            </a:r>
          </a:p>
        </p:txBody>
      </p:sp>
      <p:sp>
        <p:nvSpPr>
          <p:cNvPr id="8" name="직사각형 2">
            <a:extLst>
              <a:ext uri="{FF2B5EF4-FFF2-40B4-BE49-F238E27FC236}">
                <a16:creationId xmlns:a16="http://schemas.microsoft.com/office/drawing/2014/main" id="{41D978E9-632F-FE4F-8945-69FFBD1F8F97}"/>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9" name="Rectangle 8">
            <a:extLst>
              <a:ext uri="{FF2B5EF4-FFF2-40B4-BE49-F238E27FC236}">
                <a16:creationId xmlns:a16="http://schemas.microsoft.com/office/drawing/2014/main" id="{24E8C077-A3E5-3344-9A71-F0C52C8E7ED6}"/>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0" name="Slide Number Placeholder 2">
            <a:extLst>
              <a:ext uri="{FF2B5EF4-FFF2-40B4-BE49-F238E27FC236}">
                <a16:creationId xmlns:a16="http://schemas.microsoft.com/office/drawing/2014/main" id="{E5C46EC1-A386-1443-9D9A-0260484297E0}"/>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23112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blue ba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164921"/>
            <a:ext cx="9935814" cy="5012042"/>
          </a:xfrm>
        </p:spPr>
        <p:txBody>
          <a:bodyPr>
            <a:noAutofit/>
          </a:bodyPr>
          <a:lstStyle>
            <a:lvl1pPr marL="0" indent="0">
              <a:buNone/>
              <a:defRPr/>
            </a:lvl1pPr>
          </a:lstStyle>
          <a:p>
            <a:pPr lvl="0"/>
            <a:r>
              <a:rPr lang="en-US" dirty="0"/>
              <a:t>Click to edit Master text styles</a:t>
            </a:r>
          </a:p>
        </p:txBody>
      </p:sp>
      <p:sp>
        <p:nvSpPr>
          <p:cNvPr id="8" name="Title 1">
            <a:extLst>
              <a:ext uri="{FF2B5EF4-FFF2-40B4-BE49-F238E27FC236}">
                <a16:creationId xmlns:a16="http://schemas.microsoft.com/office/drawing/2014/main" id="{E2366349-A54D-6148-A56B-27935B3BD7DD}"/>
              </a:ext>
            </a:extLst>
          </p:cNvPr>
          <p:cNvSpPr>
            <a:spLocks noGrp="1"/>
          </p:cNvSpPr>
          <p:nvPr>
            <p:ph type="title"/>
          </p:nvPr>
        </p:nvSpPr>
        <p:spPr>
          <a:xfrm>
            <a:off x="963098" y="463463"/>
            <a:ext cx="9935814" cy="557784"/>
          </a:xfrm>
        </p:spPr>
        <p:txBody>
          <a:bodyPr/>
          <a:lstStyle/>
          <a:p>
            <a:r>
              <a:rPr lang="en-US" dirty="0"/>
              <a:t>Click to edit Master title style</a:t>
            </a:r>
          </a:p>
        </p:txBody>
      </p:sp>
      <p:sp>
        <p:nvSpPr>
          <p:cNvPr id="9" name="직사각형 2">
            <a:extLst>
              <a:ext uri="{FF2B5EF4-FFF2-40B4-BE49-F238E27FC236}">
                <a16:creationId xmlns:a16="http://schemas.microsoft.com/office/drawing/2014/main" id="{52F5BF5E-5ABB-FE44-AAC1-11944813B052}"/>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0" name="Rectangle 9">
            <a:extLst>
              <a:ext uri="{FF2B5EF4-FFF2-40B4-BE49-F238E27FC236}">
                <a16:creationId xmlns:a16="http://schemas.microsoft.com/office/drawing/2014/main" id="{E2F2ABA4-B446-ED4E-B5AD-0DB03709D227}"/>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Slide Number Placeholder 2">
            <a:extLst>
              <a:ext uri="{FF2B5EF4-FFF2-40B4-BE49-F238E27FC236}">
                <a16:creationId xmlns:a16="http://schemas.microsoft.com/office/drawing/2014/main" id="{6CAF8B24-A03E-1E41-954C-C6604EA61486}"/>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2084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ubhead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096" y="1615857"/>
            <a:ext cx="9935814" cy="4573631"/>
          </a:xfrm>
        </p:spPr>
        <p:txBody>
          <a:bodyPr>
            <a:noAutofit/>
          </a:bodyPr>
          <a:lstStyle>
            <a:lvl1pPr marL="0" indent="0">
              <a:buNone/>
              <a:defRPr/>
            </a:lvl1pPr>
          </a:lstStyle>
          <a:p>
            <a:pPr lvl="0"/>
            <a:r>
              <a:rPr lang="en-US" dirty="0"/>
              <a:t>Click to edit Master text styles</a:t>
            </a:r>
          </a:p>
        </p:txBody>
      </p:sp>
      <p:sp>
        <p:nvSpPr>
          <p:cNvPr id="8" name="Content Placeholder 14">
            <a:extLst>
              <a:ext uri="{FF2B5EF4-FFF2-40B4-BE49-F238E27FC236}">
                <a16:creationId xmlns:a16="http://schemas.microsoft.com/office/drawing/2014/main" id="{D10602CF-7CD4-9E47-B0FD-C9DB4A6D696B}"/>
              </a:ext>
            </a:extLst>
          </p:cNvPr>
          <p:cNvSpPr>
            <a:spLocks noGrp="1"/>
          </p:cNvSpPr>
          <p:nvPr>
            <p:ph sz="quarter" idx="15" hasCustomPrompt="1"/>
          </p:nvPr>
        </p:nvSpPr>
        <p:spPr>
          <a:xfrm>
            <a:off x="966495" y="1072849"/>
            <a:ext cx="9976340"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itle 1">
            <a:extLst>
              <a:ext uri="{FF2B5EF4-FFF2-40B4-BE49-F238E27FC236}">
                <a16:creationId xmlns:a16="http://schemas.microsoft.com/office/drawing/2014/main" id="{EB10C378-EC14-A347-9446-524BB70BD209}"/>
              </a:ext>
            </a:extLst>
          </p:cNvPr>
          <p:cNvSpPr>
            <a:spLocks noGrp="1"/>
          </p:cNvSpPr>
          <p:nvPr>
            <p:ph type="title"/>
          </p:nvPr>
        </p:nvSpPr>
        <p:spPr>
          <a:xfrm>
            <a:off x="966734" y="463463"/>
            <a:ext cx="9968930" cy="55778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B220E643-633D-3B42-9176-A23F7F8756B0}"/>
              </a:ext>
            </a:extLst>
          </p:cNvPr>
          <p:cNvSpPr/>
          <p:nvPr userDrawn="1"/>
        </p:nvSpPr>
        <p:spPr>
          <a:xfrm>
            <a:off x="11525956" y="0"/>
            <a:ext cx="66604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5" name="Slide Number Placeholder 2">
            <a:extLst>
              <a:ext uri="{FF2B5EF4-FFF2-40B4-BE49-F238E27FC236}">
                <a16:creationId xmlns:a16="http://schemas.microsoft.com/office/drawing/2014/main" id="{D4B93278-3620-6941-ACE0-530E5C08F9AF}"/>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6" name="직사각형 2">
            <a:extLst>
              <a:ext uri="{FF2B5EF4-FFF2-40B4-BE49-F238E27FC236}">
                <a16:creationId xmlns:a16="http://schemas.microsoft.com/office/drawing/2014/main" id="{CC224ED3-427A-5D4B-9E28-382053074851}"/>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Tree>
    <p:extLst>
      <p:ext uri="{BB962C8B-B14F-4D97-AF65-F5344CB8AC3E}">
        <p14:creationId xmlns:p14="http://schemas.microsoft.com/office/powerpoint/2010/main" val="41565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f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0595" y="1528494"/>
            <a:ext cx="6464274" cy="48492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1AAD764-B031-43F3-A0E6-A637AAA25B3F}"/>
              </a:ext>
            </a:extLst>
          </p:cNvPr>
          <p:cNvSpPr>
            <a:spLocks noGrp="1"/>
          </p:cNvSpPr>
          <p:nvPr>
            <p:ph type="title"/>
          </p:nvPr>
        </p:nvSpPr>
        <p:spPr>
          <a:xfrm>
            <a:off x="5090598" y="463463"/>
            <a:ext cx="6464273" cy="557784"/>
          </a:xfrm>
        </p:spPr>
        <p:txBody>
          <a:bodyPr/>
          <a:lstStyle/>
          <a:p>
            <a:r>
              <a:rPr lang="en-US" dirty="0"/>
              <a:t>Click to edit Master title style</a:t>
            </a:r>
          </a:p>
        </p:txBody>
      </p:sp>
      <p:sp>
        <p:nvSpPr>
          <p:cNvPr id="10" name="Rectangle 9">
            <a:extLst>
              <a:ext uri="{FF2B5EF4-FFF2-40B4-BE49-F238E27FC236}">
                <a16:creationId xmlns:a16="http://schemas.microsoft.com/office/drawing/2014/main" id="{5D6D8136-03FE-9740-B662-0A0DCB0076FD}"/>
              </a:ext>
            </a:extLst>
          </p:cNvPr>
          <p:cNvSpPr/>
          <p:nvPr userDrawn="1"/>
        </p:nvSpPr>
        <p:spPr>
          <a:xfrm>
            <a:off x="0" y="0"/>
            <a:ext cx="262288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2" name="직사각형 2">
            <a:extLst>
              <a:ext uri="{FF2B5EF4-FFF2-40B4-BE49-F238E27FC236}">
                <a16:creationId xmlns:a16="http://schemas.microsoft.com/office/drawing/2014/main" id="{514FCDD3-06B6-034C-9AC3-FAE134157524}"/>
              </a:ext>
            </a:extLst>
          </p:cNvPr>
          <p:cNvSpPr/>
          <p:nvPr userDrawn="1"/>
        </p:nvSpPr>
        <p:spPr>
          <a:xfrm>
            <a:off x="47756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7" name="Picture Placeholder 2">
            <a:extLst>
              <a:ext uri="{FF2B5EF4-FFF2-40B4-BE49-F238E27FC236}">
                <a16:creationId xmlns:a16="http://schemas.microsoft.com/office/drawing/2014/main" id="{03C63767-8748-3940-B1E2-4DE314DB7047}"/>
              </a:ext>
            </a:extLst>
          </p:cNvPr>
          <p:cNvSpPr>
            <a:spLocks noGrp="1"/>
          </p:cNvSpPr>
          <p:nvPr>
            <p:ph type="pic" sz="quarter" idx="15" hasCustomPrompt="1"/>
          </p:nvPr>
        </p:nvSpPr>
        <p:spPr>
          <a:xfrm>
            <a:off x="626364" y="577673"/>
            <a:ext cx="3963924" cy="5685967"/>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8" name="직사각형 2">
            <a:extLst>
              <a:ext uri="{FF2B5EF4-FFF2-40B4-BE49-F238E27FC236}">
                <a16:creationId xmlns:a16="http://schemas.microsoft.com/office/drawing/2014/main" id="{68DAC6FD-4D73-6148-8352-84B4900D9EE4}"/>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9" name="직사각형 2">
            <a:extLst>
              <a:ext uri="{FF2B5EF4-FFF2-40B4-BE49-F238E27FC236}">
                <a16:creationId xmlns:a16="http://schemas.microsoft.com/office/drawing/2014/main" id="{3600BE07-1D3C-9445-BD98-2E9932AB2DCC}"/>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20" name="Slide Number Placeholder 2">
            <a:extLst>
              <a:ext uri="{FF2B5EF4-FFF2-40B4-BE49-F238E27FC236}">
                <a16:creationId xmlns:a16="http://schemas.microsoft.com/office/drawing/2014/main" id="{3F714CC0-3B43-0E43-B7C8-78E04A735ED3}"/>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
        <p:nvSpPr>
          <p:cNvPr id="13" name="Content Placeholder 14">
            <a:extLst>
              <a:ext uri="{FF2B5EF4-FFF2-40B4-BE49-F238E27FC236}">
                <a16:creationId xmlns:a16="http://schemas.microsoft.com/office/drawing/2014/main" id="{8AA48F05-57C6-460C-A5F2-4F1184DE219D}"/>
              </a:ext>
            </a:extLst>
          </p:cNvPr>
          <p:cNvSpPr>
            <a:spLocks noGrp="1"/>
          </p:cNvSpPr>
          <p:nvPr>
            <p:ph sz="quarter" idx="16" hasCustomPrompt="1"/>
          </p:nvPr>
        </p:nvSpPr>
        <p:spPr>
          <a:xfrm>
            <a:off x="5090595" y="1000575"/>
            <a:ext cx="6236282" cy="341632"/>
          </a:xfrm>
          <a:prstGeom prst="rect">
            <a:avLst/>
          </a:prstGeom>
        </p:spPr>
        <p:txBody>
          <a:bodyPr wrap="square">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Tree>
    <p:extLst>
      <p:ext uri="{BB962C8B-B14F-4D97-AF65-F5344CB8AC3E}">
        <p14:creationId xmlns:p14="http://schemas.microsoft.com/office/powerpoint/2010/main" val="51914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직사각형 2">
            <a:extLst>
              <a:ext uri="{FF2B5EF4-FFF2-40B4-BE49-F238E27FC236}">
                <a16:creationId xmlns:a16="http://schemas.microsoft.com/office/drawing/2014/main" id="{EAF4B7B9-4110-A440-8493-C0F6E05A6630}"/>
              </a:ext>
            </a:extLst>
          </p:cNvPr>
          <p:cNvSpPr/>
          <p:nvPr userDrawn="1"/>
        </p:nvSpPr>
        <p:spPr>
          <a:xfrm>
            <a:off x="11740707"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3" name="직사각형 2">
            <a:extLst>
              <a:ext uri="{FF2B5EF4-FFF2-40B4-BE49-F238E27FC236}">
                <a16:creationId xmlns:a16="http://schemas.microsoft.com/office/drawing/2014/main" id="{EDAF9EC2-CCE2-F749-96E0-6AFDB53A45EF}"/>
              </a:ext>
            </a:extLst>
          </p:cNvPr>
          <p:cNvSpPr/>
          <p:nvPr userDrawn="1"/>
        </p:nvSpPr>
        <p:spPr>
          <a:xfrm>
            <a:off x="11704917"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4" name="Slide Number Placeholder 2">
            <a:extLst>
              <a:ext uri="{FF2B5EF4-FFF2-40B4-BE49-F238E27FC236}">
                <a16:creationId xmlns:a16="http://schemas.microsoft.com/office/drawing/2014/main" id="{7D423048-199B-844D-99A7-9A2F95CD320B}"/>
              </a:ext>
            </a:extLst>
          </p:cNvPr>
          <p:cNvSpPr txBox="1">
            <a:spLocks/>
          </p:cNvSpPr>
          <p:nvPr userDrawn="1"/>
        </p:nvSpPr>
        <p:spPr>
          <a:xfrm>
            <a:off x="11680990"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713B7A39-1AFE-2F48-B77C-8959D79DE304}" type="slidenum">
              <a:rPr lang="en-US" sz="1100" smtClean="0">
                <a:solidFill>
                  <a:schemeClr val="bg1"/>
                </a:solidFill>
              </a:rPr>
              <a:t>‹#›</a:t>
            </a:fld>
            <a:endParaRPr lang="en-US" dirty="0">
              <a:solidFill>
                <a:schemeClr val="bg1"/>
              </a:solidFill>
            </a:endParaRPr>
          </a:p>
        </p:txBody>
      </p:sp>
      <p:sp>
        <p:nvSpPr>
          <p:cNvPr id="15" name="직사각형 2">
            <a:extLst>
              <a:ext uri="{FF2B5EF4-FFF2-40B4-BE49-F238E27FC236}">
                <a16:creationId xmlns:a16="http://schemas.microsoft.com/office/drawing/2014/main" id="{D5162075-5177-D64B-8286-95B71D7A14F5}"/>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8" name="TextBox 7">
            <a:extLst>
              <a:ext uri="{FF2B5EF4-FFF2-40B4-BE49-F238E27FC236}">
                <a16:creationId xmlns:a16="http://schemas.microsoft.com/office/drawing/2014/main" id="{111B9D50-9B8F-4367-AB1C-FF34C116F59C}"/>
              </a:ext>
            </a:extLst>
          </p:cNvPr>
          <p:cNvSpPr txBox="1"/>
          <p:nvPr userDrawn="1"/>
        </p:nvSpPr>
        <p:spPr>
          <a:xfrm>
            <a:off x="963095" y="1803768"/>
            <a:ext cx="10777611" cy="4921406"/>
          </a:xfrm>
          <a:prstGeom prst="rect">
            <a:avLst/>
          </a:prstGeom>
        </p:spPr>
        <p:txBody>
          <a:bodyPr wrap="square" rtlCol="0">
            <a:noAutofit/>
          </a:bodyPr>
          <a:lstStyle/>
          <a:p>
            <a:pPr algn="l" latinLnBrk="0"/>
            <a:r>
              <a:rPr lang="en-US" sz="1400" dirty="0">
                <a:latin typeface="Franklin Gothic Book" panose="020B0503020102020204" pitchFamily="34" charset="0"/>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algn="l" latinLnBrk="0"/>
            <a:endParaRPr lang="en-US" sz="1400" dirty="0">
              <a:latin typeface="Franklin Gothic Book" panose="020B0503020102020204" pitchFamily="34" charset="0"/>
            </a:endParaRPr>
          </a:p>
          <a:p>
            <a:pPr algn="l" latinLnBrk="0"/>
            <a:r>
              <a:rPr lang="en-US" sz="1400" dirty="0">
                <a:latin typeface="Franklin Gothic Book" panose="020B0503020102020204" pitchFamily="34" charset="0"/>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2" name="TextBox 1"/>
          <p:cNvSpPr txBox="1"/>
          <p:nvPr userDrawn="1"/>
        </p:nvSpPr>
        <p:spPr>
          <a:xfrm>
            <a:off x="963095" y="442186"/>
            <a:ext cx="4324865" cy="584775"/>
          </a:xfrm>
          <a:prstGeom prst="rect">
            <a:avLst/>
          </a:prstGeom>
          <a:noFill/>
        </p:spPr>
        <p:txBody>
          <a:bodyPr wrap="square" rtlCol="0">
            <a:spAutoFit/>
          </a:bodyPr>
          <a:lstStyle/>
          <a:p>
            <a:r>
              <a:rPr lang="en-US" sz="3200" dirty="0" smtClean="0">
                <a:latin typeface="Franklin Gothic Medium Cond" panose="020B0606030402020204" pitchFamily="34" charset="0"/>
              </a:rPr>
              <a:t>Disclaimer</a:t>
            </a:r>
            <a:endParaRPr lang="en-US" sz="3200" dirty="0">
              <a:latin typeface="Franklin Gothic Medium Cond" panose="020B0606030402020204" pitchFamily="34" charset="0"/>
            </a:endParaRPr>
          </a:p>
        </p:txBody>
      </p:sp>
    </p:spTree>
    <p:extLst>
      <p:ext uri="{BB962C8B-B14F-4D97-AF65-F5344CB8AC3E}">
        <p14:creationId xmlns:p14="http://schemas.microsoft.com/office/powerpoint/2010/main" val="216672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Picture w.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3095" y="1327759"/>
            <a:ext cx="6236283" cy="484920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
            <a:extLst>
              <a:ext uri="{FF2B5EF4-FFF2-40B4-BE49-F238E27FC236}">
                <a16:creationId xmlns:a16="http://schemas.microsoft.com/office/drawing/2014/main" id="{33D95E10-1C22-41D8-8965-87892FAAE273}"/>
              </a:ext>
            </a:extLst>
          </p:cNvPr>
          <p:cNvSpPr txBox="1">
            <a:spLocks/>
          </p:cNvSpPr>
          <p:nvPr userDrawn="1"/>
        </p:nvSpPr>
        <p:spPr>
          <a:xfrm>
            <a:off x="11522968" y="6404230"/>
            <a:ext cx="476177"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sz="1200" dirty="0">
              <a:solidFill>
                <a:schemeClr val="bg1"/>
              </a:solidFill>
            </a:endParaRPr>
          </a:p>
        </p:txBody>
      </p:sp>
      <p:sp>
        <p:nvSpPr>
          <p:cNvPr id="15" name="직사각형 2">
            <a:extLst>
              <a:ext uri="{FF2B5EF4-FFF2-40B4-BE49-F238E27FC236}">
                <a16:creationId xmlns:a16="http://schemas.microsoft.com/office/drawing/2014/main" id="{AB8C34C0-DB2B-3B47-8524-6F05022831CE}"/>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0" i="0" dirty="0">
              <a:latin typeface="Franklin Gothic Book Regular"/>
            </a:endParaRPr>
          </a:p>
        </p:txBody>
      </p:sp>
      <p:sp>
        <p:nvSpPr>
          <p:cNvPr id="16" name="Title 1">
            <a:extLst>
              <a:ext uri="{FF2B5EF4-FFF2-40B4-BE49-F238E27FC236}">
                <a16:creationId xmlns:a16="http://schemas.microsoft.com/office/drawing/2014/main" id="{83AC6F4F-A3D2-6B47-8973-4C20ACF6D692}"/>
              </a:ext>
            </a:extLst>
          </p:cNvPr>
          <p:cNvSpPr>
            <a:spLocks noGrp="1"/>
          </p:cNvSpPr>
          <p:nvPr>
            <p:ph type="title"/>
          </p:nvPr>
        </p:nvSpPr>
        <p:spPr>
          <a:xfrm>
            <a:off x="966734" y="463463"/>
            <a:ext cx="6232644" cy="557784"/>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68C8D854-E84F-0944-A5A6-26C0EC5F0A3C}"/>
              </a:ext>
            </a:extLst>
          </p:cNvPr>
          <p:cNvSpPr/>
          <p:nvPr userDrawn="1"/>
        </p:nvSpPr>
        <p:spPr>
          <a:xfrm>
            <a:off x="9569116" y="0"/>
            <a:ext cx="2622884"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Book Regular"/>
            </a:endParaRPr>
          </a:p>
        </p:txBody>
      </p:sp>
      <p:sp>
        <p:nvSpPr>
          <p:cNvPr id="14" name="Picture Placeholder 2">
            <a:extLst>
              <a:ext uri="{FF2B5EF4-FFF2-40B4-BE49-F238E27FC236}">
                <a16:creationId xmlns:a16="http://schemas.microsoft.com/office/drawing/2014/main" id="{3CE43854-F635-6B41-88E2-5B4A53A18DDA}"/>
              </a:ext>
            </a:extLst>
          </p:cNvPr>
          <p:cNvSpPr>
            <a:spLocks noGrp="1"/>
          </p:cNvSpPr>
          <p:nvPr>
            <p:ph type="pic" sz="quarter" idx="15" hasCustomPrompt="1"/>
          </p:nvPr>
        </p:nvSpPr>
        <p:spPr>
          <a:xfrm>
            <a:off x="7766305" y="577673"/>
            <a:ext cx="3858768" cy="5612089"/>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a:t>Click picture icon -&gt;       F drive-&gt;Z System Tools -&gt;Presentation Images   -&gt;4. Content slides</a:t>
            </a:r>
          </a:p>
          <a:p>
            <a:r>
              <a:rPr lang="en-US" dirty="0"/>
              <a:t> </a:t>
            </a:r>
          </a:p>
          <a:p>
            <a:endParaRPr lang="en-US" dirty="0"/>
          </a:p>
        </p:txBody>
      </p:sp>
      <p:sp>
        <p:nvSpPr>
          <p:cNvPr id="17" name="Slide Number Placeholder 2">
            <a:extLst>
              <a:ext uri="{FF2B5EF4-FFF2-40B4-BE49-F238E27FC236}">
                <a16:creationId xmlns:a16="http://schemas.microsoft.com/office/drawing/2014/main" id="{6570B1AF-ACEC-C740-99AE-2F7EEA86FD96}"/>
              </a:ext>
            </a:extLst>
          </p:cNvPr>
          <p:cNvSpPr txBox="1">
            <a:spLocks/>
          </p:cNvSpPr>
          <p:nvPr userDrawn="1"/>
        </p:nvSpPr>
        <p:spPr>
          <a:xfrm>
            <a:off x="11690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64964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745" y="365125"/>
            <a:ext cx="11517746" cy="7423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1745" y="1107494"/>
            <a:ext cx="11517746" cy="53302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1041877"/>
      </p:ext>
    </p:extLst>
  </p:cSld>
  <p:clrMap bg1="lt1" tx1="dk1" bg2="lt2" tx2="dk2" accent1="accent1" accent2="accent2" accent3="accent3" accent4="accent4" accent5="accent5" accent6="accent6" hlink="hlink" folHlink="folHlink"/>
  <p:sldLayoutIdLst>
    <p:sldLayoutId id="2147483713" r:id="rId1"/>
    <p:sldLayoutId id="2147483676" r:id="rId2"/>
    <p:sldLayoutId id="2147483677" r:id="rId3"/>
    <p:sldLayoutId id="2147483715" r:id="rId4"/>
    <p:sldLayoutId id="2147483680" r:id="rId5"/>
    <p:sldLayoutId id="2147483682" r:id="rId6"/>
    <p:sldLayoutId id="2147483726" r:id="rId7"/>
    <p:sldLayoutId id="2147483734" r:id="rId8"/>
    <p:sldLayoutId id="2147483760" r:id="rId9"/>
    <p:sldLayoutId id="2147483761" r:id="rId10"/>
    <p:sldLayoutId id="21474837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745" y="365125"/>
            <a:ext cx="11517746" cy="7423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1745" y="1107494"/>
            <a:ext cx="11517746" cy="53302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4305720"/>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3"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irs.gov/coronaviru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l.gov/sites/dolgov/files/ebsa/laws-and-regulations/laws/cobra/premium-subsidy/summary-of-provisions.docx" TargetMode="External"/><Relationship Id="rId2" Type="http://schemas.openxmlformats.org/officeDocument/2006/relationships/hyperlink" Target="https://www.dol.gov/sites/dolgov/files/ebsa/laws-and-regulations/laws/cobra/premium-subsidy/model-general-and-election-notice.doc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l.gov/sites/dolgov/files/ebsa/laws-and-regulations/laws/cobra/premium-subsidy/summary-of-provisions.docx" TargetMode="External"/><Relationship Id="rId2" Type="http://schemas.openxmlformats.org/officeDocument/2006/relationships/hyperlink" Target="https://www.dol.gov/sites/dolgov/files/ebsa/laws-and-regulations/laws/cobra/premium-subsidy/model-extended-election-periods-notice.doc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dol.gov/sites/dolgov/files/ebsa/laws-and-regulations/laws/cobra/premium-subsidy/notice-of-premium-assistance-expiration-premium.doc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flu/business/promoting-vaccines-workplace.ht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coronavirus/2019-ncov/vaccines/recommendations.html" TargetMode="External"/><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cdc.gov/coronavirus/2019-ncov/vaccines/safety.html" TargetMode="External"/><Relationship Id="rId5" Type="http://schemas.openxmlformats.org/officeDocument/2006/relationships/hyperlink" Target="https://www.cdc.gov/coronavirus/2019-ncov/vaccines/vaccine-benefits.html" TargetMode="External"/><Relationship Id="rId4" Type="http://schemas.openxmlformats.org/officeDocument/2006/relationships/hyperlink" Target="https://www.cdc.gov/coronavirus/2019-ncov/vaccines/expect.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vaccines/acip/index.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irs.gov/coronavirus" TargetMode="External"/><Relationship Id="rId13" Type="http://schemas.openxmlformats.org/officeDocument/2006/relationships/hyperlink" Target="https://www.who.int/health-topics/coronavirus#tab=tab_1" TargetMode="External"/><Relationship Id="rId3" Type="http://schemas.openxmlformats.org/officeDocument/2006/relationships/hyperlink" Target="https://www.connerstrong.com/blog/insights-detail/conner-strong-buckelew-creates-covid-19-task-forces-to-assist-clients/" TargetMode="External"/><Relationship Id="rId7" Type="http://schemas.openxmlformats.org/officeDocument/2006/relationships/hyperlink" Target="https://www.eeoc.gov/wysk/what-you-should-know-about-covid-19-and-ada-rehabilitation-act-and-other-eeo-laws" TargetMode="External"/><Relationship Id="rId12" Type="http://schemas.openxmlformats.org/officeDocument/2006/relationships/hyperlink" Target="https://www.sba.gov/page/coronavirus-covid-19-small-business-guidance-loan-resources" TargetMode="External"/><Relationship Id="rId2" Type="http://schemas.openxmlformats.org/officeDocument/2006/relationships/hyperlink" Target="https://www.congress.gov/117/bills/hr1319/BILLS-117hr1319enr.pdf" TargetMode="External"/><Relationship Id="rId1" Type="http://schemas.openxmlformats.org/officeDocument/2006/relationships/slideLayout" Target="../slideLayouts/slideLayout3.xml"/><Relationship Id="rId6" Type="http://schemas.openxmlformats.org/officeDocument/2006/relationships/hyperlink" Target="https://www.dol.gov/agencies/whd/pandemic" TargetMode="External"/><Relationship Id="rId11" Type="http://schemas.openxmlformats.org/officeDocument/2006/relationships/hyperlink" Target="https://www.osha.gov/coronavirus" TargetMode="External"/><Relationship Id="rId5" Type="http://schemas.openxmlformats.org/officeDocument/2006/relationships/hyperlink" Target="https://www.cdc.gov/coronavirus/2019-ncov/index.html?utm_source=sfmc&amp;utm_medium=email&amp;utm_campaign=20_patient_corp_COVID-19" TargetMode="External"/><Relationship Id="rId10" Type="http://schemas.openxmlformats.org/officeDocument/2006/relationships/hyperlink" Target="https://www.labor.ny.gov/home/" TargetMode="External"/><Relationship Id="rId4" Type="http://schemas.openxmlformats.org/officeDocument/2006/relationships/hyperlink" Target="https://www.connerstrong.com/insights/covid-19-resource-center/" TargetMode="External"/><Relationship Id="rId9" Type="http://schemas.openxmlformats.org/officeDocument/2006/relationships/hyperlink" Target="https://www.nj.gov/labor/worker-protections/earnedsick/covid.s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irs.gov/coronavirus"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 y="6600092"/>
            <a:ext cx="12268200" cy="343632"/>
          </a:xfrm>
          <a:prstGeom prst="rect">
            <a:avLst/>
          </a:prstGeom>
          <a:solidFill>
            <a:srgbClr val="0C234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7621F771-1E32-284B-9D08-C45E957FA123}"/>
              </a:ext>
            </a:extLst>
          </p:cNvPr>
          <p:cNvSpPr>
            <a:spLocks noGrp="1"/>
          </p:cNvSpPr>
          <p:nvPr>
            <p:ph type="body" sz="quarter" idx="13"/>
          </p:nvPr>
        </p:nvSpPr>
        <p:spPr>
          <a:xfrm>
            <a:off x="6115050" y="3223846"/>
            <a:ext cx="5638800" cy="1592365"/>
          </a:xfrm>
        </p:spPr>
        <p:txBody>
          <a:bodyPr/>
          <a:lstStyle/>
          <a:p>
            <a:pPr algn="r"/>
            <a:r>
              <a:rPr lang="en-US" sz="3600" dirty="0">
                <a:solidFill>
                  <a:schemeClr val="tx1"/>
                </a:solidFill>
              </a:rPr>
              <a:t>Employee Welfare Benefits:</a:t>
            </a:r>
          </a:p>
          <a:p>
            <a:pPr algn="r"/>
            <a:r>
              <a:rPr lang="en-US" sz="3600" dirty="0">
                <a:solidFill>
                  <a:srgbClr val="0070C0"/>
                </a:solidFill>
              </a:rPr>
              <a:t>New Compliance Developments and COVID-19 Updates</a:t>
            </a:r>
            <a:endParaRPr lang="en-US" sz="3600" cap="all" dirty="0">
              <a:solidFill>
                <a:srgbClr val="0070C0"/>
              </a:solidFill>
            </a:endParaRPr>
          </a:p>
        </p:txBody>
      </p:sp>
      <p:sp>
        <p:nvSpPr>
          <p:cNvPr id="9" name="Text Placeholder 8">
            <a:extLst>
              <a:ext uri="{FF2B5EF4-FFF2-40B4-BE49-F238E27FC236}">
                <a16:creationId xmlns:a16="http://schemas.microsoft.com/office/drawing/2014/main" id="{71C4680F-9EF5-814B-9440-5774225BD10C}"/>
              </a:ext>
            </a:extLst>
          </p:cNvPr>
          <p:cNvSpPr>
            <a:spLocks noGrp="1"/>
          </p:cNvSpPr>
          <p:nvPr>
            <p:ph type="body" sz="quarter" idx="14"/>
          </p:nvPr>
        </p:nvSpPr>
        <p:spPr>
          <a:xfrm>
            <a:off x="10013229" y="6130595"/>
            <a:ext cx="1481282" cy="215444"/>
          </a:xfrm>
        </p:spPr>
        <p:txBody>
          <a:bodyPr/>
          <a:lstStyle/>
          <a:p>
            <a:pPr algn="r"/>
            <a:r>
              <a:rPr lang="en-US" b="1" dirty="0" smtClean="0"/>
              <a:t>May 2021</a:t>
            </a:r>
            <a:endParaRPr lang="en-US" b="1"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15463" t="3429" r="13812" b="4231"/>
          <a:stretch/>
        </p:blipFill>
        <p:spPr>
          <a:xfrm>
            <a:off x="388989" y="1322542"/>
            <a:ext cx="5726061" cy="4983998"/>
          </a:xfrm>
          <a:prstGeom prst="rect">
            <a:avLst/>
          </a:prstGeom>
        </p:spPr>
      </p:pic>
      <p:sp>
        <p:nvSpPr>
          <p:cNvPr id="10" name="Rectangle 9"/>
          <p:cNvSpPr/>
          <p:nvPr/>
        </p:nvSpPr>
        <p:spPr>
          <a:xfrm>
            <a:off x="-19050" y="-38851"/>
            <a:ext cx="12268200" cy="1086094"/>
          </a:xfrm>
          <a:prstGeom prst="rect">
            <a:avLst/>
          </a:prstGeom>
          <a:solidFill>
            <a:srgbClr val="0C234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39951" y="414521"/>
            <a:ext cx="1254560" cy="1254560"/>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03281" y="5109763"/>
            <a:ext cx="1188244" cy="1188244"/>
          </a:xfrm>
          <a:prstGeom prst="rect">
            <a:avLst/>
          </a:prstGeom>
        </p:spPr>
      </p:pic>
      <p:pic>
        <p:nvPicPr>
          <p:cNvPr id="12" name="Picture 1" descr="NJHIF Logo.jpg"/>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49721" y="5176475"/>
            <a:ext cx="2317510"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24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Additional funding for small businesses, testing, vaccines, providers</a:t>
            </a:r>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smtClean="0"/>
              <a:t>Consolidated Appropriations Act (CAA) 2021 - Became </a:t>
            </a:r>
            <a:r>
              <a:rPr lang="en-US" sz="1800" b="1" dirty="0"/>
              <a:t>law 12/27/20</a:t>
            </a:r>
          </a:p>
          <a:p>
            <a:r>
              <a:rPr lang="en-US" sz="1800" dirty="0" smtClean="0"/>
              <a:t>Longest </a:t>
            </a:r>
            <a:r>
              <a:rPr lang="en-US" sz="1800" dirty="0"/>
              <a:t>Bill Ever Passed </a:t>
            </a:r>
            <a:r>
              <a:rPr lang="en-US" sz="1800" dirty="0" smtClean="0"/>
              <a:t>(signed by President Trump</a:t>
            </a:r>
            <a:r>
              <a:rPr lang="en-US" sz="1800" dirty="0"/>
              <a:t>) </a:t>
            </a:r>
            <a:r>
              <a:rPr lang="en-US" sz="1800" dirty="0" smtClean="0"/>
              <a:t>- More </a:t>
            </a:r>
            <a:r>
              <a:rPr lang="en-US" sz="1800" dirty="0"/>
              <a:t>pages than ACA </a:t>
            </a:r>
            <a:endParaRPr lang="en-US" sz="1800" dirty="0" smtClean="0"/>
          </a:p>
          <a:p>
            <a:pPr lvl="1"/>
            <a:r>
              <a:rPr lang="en-US" dirty="0" smtClean="0"/>
              <a:t>2</a:t>
            </a:r>
            <a:r>
              <a:rPr lang="en-US" baseline="30000" dirty="0" smtClean="0"/>
              <a:t>ND</a:t>
            </a:r>
            <a:r>
              <a:rPr lang="en-US" dirty="0" smtClean="0"/>
              <a:t> round of PPP loans, $284 billion</a:t>
            </a:r>
          </a:p>
          <a:p>
            <a:pPr lvl="1"/>
            <a:r>
              <a:rPr lang="en-US" dirty="0" smtClean="0"/>
              <a:t>$73 billion for vaccines, testing</a:t>
            </a:r>
          </a:p>
          <a:p>
            <a:pPr lvl="1"/>
            <a:r>
              <a:rPr lang="en-US" dirty="0" smtClean="0"/>
              <a:t>$3 billion to providers, increased Medicare payments</a:t>
            </a:r>
          </a:p>
          <a:p>
            <a:pPr lvl="0"/>
            <a:r>
              <a:rPr lang="en-US" sz="1800" dirty="0" smtClean="0">
                <a:solidFill>
                  <a:prstClr val="black"/>
                </a:solidFill>
              </a:rPr>
              <a:t>Took </a:t>
            </a:r>
            <a:r>
              <a:rPr lang="en-US" sz="1800" dirty="0">
                <a:solidFill>
                  <a:prstClr val="black"/>
                </a:solidFill>
              </a:rPr>
              <a:t>effect in 2021 </a:t>
            </a:r>
          </a:p>
          <a:p>
            <a:pPr lvl="1"/>
            <a:r>
              <a:rPr lang="en-US" dirty="0" smtClean="0">
                <a:solidFill>
                  <a:prstClr val="black"/>
                </a:solidFill>
              </a:rPr>
              <a:t>Flexibility </a:t>
            </a:r>
            <a:r>
              <a:rPr lang="en-US" dirty="0">
                <a:solidFill>
                  <a:prstClr val="black"/>
                </a:solidFill>
              </a:rPr>
              <a:t>rules for health and dependent care FSA plans </a:t>
            </a:r>
            <a:r>
              <a:rPr lang="en-US" dirty="0" smtClean="0">
                <a:solidFill>
                  <a:prstClr val="black"/>
                </a:solidFill>
              </a:rPr>
              <a:t>(allows for </a:t>
            </a:r>
            <a:r>
              <a:rPr lang="en-US" u="sng" dirty="0" smtClean="0">
                <a:solidFill>
                  <a:prstClr val="black"/>
                </a:solidFill>
              </a:rPr>
              <a:t>optional</a:t>
            </a:r>
            <a:r>
              <a:rPr lang="en-US" dirty="0" smtClean="0">
                <a:solidFill>
                  <a:prstClr val="black"/>
                </a:solidFill>
              </a:rPr>
              <a:t> carryover, grace period, spend down and FSA election changes for 2021 and 2022)</a:t>
            </a:r>
            <a:endParaRPr lang="en-US" dirty="0">
              <a:solidFill>
                <a:prstClr val="black"/>
              </a:solidFill>
            </a:endParaRPr>
          </a:p>
          <a:p>
            <a:pPr lvl="1"/>
            <a:r>
              <a:rPr lang="en-US" dirty="0">
                <a:solidFill>
                  <a:prstClr val="black"/>
                </a:solidFill>
              </a:rPr>
              <a:t>Prohibits group health plans from having “gag” clauses </a:t>
            </a:r>
          </a:p>
          <a:p>
            <a:pPr lvl="0"/>
            <a:r>
              <a:rPr lang="en-US" sz="1800" dirty="0">
                <a:solidFill>
                  <a:prstClr val="black"/>
                </a:solidFill>
              </a:rPr>
              <a:t>Taking effect in 2022 </a:t>
            </a:r>
          </a:p>
          <a:p>
            <a:pPr lvl="1"/>
            <a:r>
              <a:rPr lang="en-US" dirty="0">
                <a:solidFill>
                  <a:prstClr val="black"/>
                </a:solidFill>
              </a:rPr>
              <a:t>The “no surprise billing” rules and requirements </a:t>
            </a:r>
          </a:p>
          <a:p>
            <a:pPr lvl="1"/>
            <a:r>
              <a:rPr lang="en-US" dirty="0">
                <a:solidFill>
                  <a:prstClr val="black"/>
                </a:solidFill>
              </a:rPr>
              <a:t>Health care transparency (hospital price transparency rules were effective January 1, 2021)</a:t>
            </a:r>
          </a:p>
          <a:p>
            <a:pPr lvl="1"/>
            <a:r>
              <a:rPr lang="en-US" dirty="0">
                <a:solidFill>
                  <a:prstClr val="black"/>
                </a:solidFill>
              </a:rPr>
              <a:t>Broker and consultant compensation disclosure </a:t>
            </a:r>
          </a:p>
          <a:p>
            <a:pPr lvl="1"/>
            <a:r>
              <a:rPr lang="en-US" dirty="0">
                <a:solidFill>
                  <a:prstClr val="black"/>
                </a:solidFill>
              </a:rPr>
              <a:t>New mental health </a:t>
            </a:r>
            <a:r>
              <a:rPr lang="en-US" dirty="0" smtClean="0">
                <a:solidFill>
                  <a:prstClr val="black"/>
                </a:solidFill>
              </a:rPr>
              <a:t>parity requirements (analysis required) </a:t>
            </a:r>
            <a:r>
              <a:rPr lang="en-US" dirty="0">
                <a:solidFill>
                  <a:prstClr val="black"/>
                </a:solidFill>
              </a:rPr>
              <a:t>related to non-quantitative treatment limitations (NQTLs)</a:t>
            </a:r>
          </a:p>
        </p:txBody>
      </p:sp>
    </p:spTree>
    <p:extLst>
      <p:ext uri="{BB962C8B-B14F-4D97-AF65-F5344CB8AC3E}">
        <p14:creationId xmlns:p14="http://schemas.microsoft.com/office/powerpoint/2010/main" val="307445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Major stimulus package of $1.9T</a:t>
            </a:r>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smtClean="0"/>
              <a:t>American Rescue Plan Act (ARPA) - Became </a:t>
            </a:r>
            <a:r>
              <a:rPr lang="en-US" sz="1800" b="1" dirty="0"/>
              <a:t>law </a:t>
            </a:r>
            <a:r>
              <a:rPr lang="en-US" sz="1800" b="1" dirty="0" smtClean="0"/>
              <a:t>3/11/21</a:t>
            </a:r>
            <a:endParaRPr lang="en-US" sz="1800" b="1" dirty="0"/>
          </a:p>
          <a:p>
            <a:pPr marL="0" indent="0" fontAlgn="base">
              <a:buNone/>
            </a:pPr>
            <a:r>
              <a:rPr lang="en-US" dirty="0" smtClean="0"/>
              <a:t>Builds upon CAA, CARES and FFCRA</a:t>
            </a:r>
          </a:p>
          <a:p>
            <a:pPr marL="0" indent="0">
              <a:buNone/>
            </a:pPr>
            <a:r>
              <a:rPr lang="en-US" dirty="0" smtClean="0"/>
              <a:t>Some </a:t>
            </a:r>
            <a:r>
              <a:rPr lang="en-US" dirty="0"/>
              <a:t>have called </a:t>
            </a:r>
            <a:r>
              <a:rPr lang="en-US" dirty="0" smtClean="0"/>
              <a:t>ARPA the </a:t>
            </a:r>
            <a:r>
              <a:rPr lang="en-US" dirty="0"/>
              <a:t>greatest expansion of welfare state since LBJ </a:t>
            </a:r>
          </a:p>
          <a:p>
            <a:pPr lvl="1"/>
            <a:r>
              <a:rPr lang="en-US" sz="1600" dirty="0"/>
              <a:t>Extends far beyond stimulus payments and unemployment benefits that have received most of attention </a:t>
            </a:r>
          </a:p>
          <a:p>
            <a:pPr lvl="1"/>
            <a:r>
              <a:rPr lang="en-US" sz="1600" dirty="0"/>
              <a:t>Expands child tax credit and Earned Income Tax Credit</a:t>
            </a:r>
          </a:p>
          <a:p>
            <a:pPr lvl="1"/>
            <a:r>
              <a:rPr lang="en-US" sz="1600" dirty="0"/>
              <a:t>Provides more generous support for child-care expenses </a:t>
            </a:r>
          </a:p>
          <a:p>
            <a:pPr lvl="1"/>
            <a:r>
              <a:rPr lang="en-US" sz="1600" dirty="0" smtClean="0"/>
              <a:t>Bolstered </a:t>
            </a:r>
            <a:r>
              <a:rPr lang="en-US" sz="1600" dirty="0"/>
              <a:t>ACA to tune of tens of billions of </a:t>
            </a:r>
            <a:r>
              <a:rPr lang="en-US" sz="1600" dirty="0" smtClean="0"/>
              <a:t>dollars through expansion </a:t>
            </a:r>
            <a:r>
              <a:rPr lang="en-US" sz="1600" dirty="0"/>
              <a:t>of ACA coverage and subsidies </a:t>
            </a:r>
          </a:p>
          <a:p>
            <a:pPr lvl="2"/>
            <a:r>
              <a:rPr lang="en-US" sz="1600" i="1" dirty="0" smtClean="0"/>
              <a:t>Subsequent Biden Executive Orders issued to allow for extended emergency </a:t>
            </a:r>
            <a:r>
              <a:rPr lang="en-US" sz="1600" i="1" dirty="0"/>
              <a:t>COVID-related exchange </a:t>
            </a:r>
            <a:r>
              <a:rPr lang="en-US" sz="1600" i="1" dirty="0" smtClean="0"/>
              <a:t>special enrollment </a:t>
            </a:r>
            <a:r>
              <a:rPr lang="en-US" sz="1600" i="1" dirty="0"/>
              <a:t>sign-up </a:t>
            </a:r>
            <a:r>
              <a:rPr lang="en-US" sz="1600" i="1" dirty="0" smtClean="0"/>
              <a:t>periods</a:t>
            </a:r>
            <a:endParaRPr lang="en-US" sz="1600" i="1" dirty="0"/>
          </a:p>
          <a:p>
            <a:pPr lvl="1"/>
            <a:r>
              <a:rPr lang="en-US" sz="1600" dirty="0" smtClean="0"/>
              <a:t>Funding </a:t>
            </a:r>
            <a:r>
              <a:rPr lang="en-US" sz="1600" dirty="0"/>
              <a:t>for vaccine distribution, testing </a:t>
            </a:r>
            <a:endParaRPr lang="en-US" sz="1600" dirty="0" smtClean="0"/>
          </a:p>
          <a:p>
            <a:pPr lvl="1"/>
            <a:r>
              <a:rPr lang="en-US" sz="1600" dirty="0" smtClean="0"/>
              <a:t>Incentives </a:t>
            </a:r>
            <a:r>
              <a:rPr lang="en-US" sz="1600" dirty="0"/>
              <a:t>for states to expand </a:t>
            </a:r>
            <a:r>
              <a:rPr lang="en-US" sz="1600" dirty="0" smtClean="0"/>
              <a:t>Medicaid</a:t>
            </a:r>
          </a:p>
          <a:p>
            <a:pPr lvl="1"/>
            <a:r>
              <a:rPr lang="en-US" sz="1600" dirty="0" smtClean="0"/>
              <a:t>Elimination </a:t>
            </a:r>
            <a:r>
              <a:rPr lang="en-US" sz="1600" dirty="0"/>
              <a:t>of cap on Medicaid drug rebates in 2024</a:t>
            </a:r>
          </a:p>
          <a:p>
            <a:pPr lvl="1"/>
            <a:endParaRPr lang="en-US" sz="1600" dirty="0"/>
          </a:p>
          <a:p>
            <a:pPr marL="0" indent="0">
              <a:buNone/>
            </a:pPr>
            <a:r>
              <a:rPr lang="en-US" i="1" dirty="0" smtClean="0"/>
              <a:t>Most significantly for employer group plans – provides for 100% subsidy for COBRA benefits </a:t>
            </a:r>
          </a:p>
          <a:p>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4040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66" y="3994715"/>
            <a:ext cx="6817068" cy="666840"/>
          </a:xfrm>
        </p:spPr>
        <p:txBody>
          <a:bodyPr>
            <a:noAutofit/>
          </a:bodyPr>
          <a:lstStyle/>
          <a:p>
            <a:r>
              <a:rPr lang="en-US" dirty="0" smtClean="0"/>
              <a:t>American Rescue Plan Act</a:t>
            </a:r>
            <a:endParaRPr lang="en-US" dirty="0"/>
          </a:p>
        </p:txBody>
      </p:sp>
      <p:pic>
        <p:nvPicPr>
          <p:cNvPr id="4" name="Picture Placeholder 3"/>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l="5612" r="5612"/>
          <a:stretch>
            <a:fillRect/>
          </a:stretch>
        </p:blipFill>
        <p:spPr/>
      </p:pic>
    </p:spTree>
    <p:extLst>
      <p:ext uri="{BB962C8B-B14F-4D97-AF65-F5344CB8AC3E}">
        <p14:creationId xmlns:p14="http://schemas.microsoft.com/office/powerpoint/2010/main" val="138223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Expanded Employer Payroll Tax Credits</a:t>
            </a:r>
            <a:endParaRPr lang="en-US" dirty="0"/>
          </a:p>
        </p:txBody>
      </p:sp>
      <p:sp>
        <p:nvSpPr>
          <p:cNvPr id="4" name="Content Placeholder 3"/>
          <p:cNvSpPr>
            <a:spLocks noGrp="1"/>
          </p:cNvSpPr>
          <p:nvPr>
            <p:ph idx="1"/>
          </p:nvPr>
        </p:nvSpPr>
        <p:spPr>
          <a:xfrm>
            <a:off x="965730" y="1294773"/>
            <a:ext cx="10715260" cy="4686366"/>
          </a:xfrm>
        </p:spPr>
        <p:txBody>
          <a:bodyPr/>
          <a:lstStyle/>
          <a:p>
            <a:r>
              <a:rPr lang="en-US" sz="1800" dirty="0" smtClean="0"/>
              <a:t>FFCRA </a:t>
            </a:r>
            <a:r>
              <a:rPr lang="en-US" sz="1800" dirty="0"/>
              <a:t>required covered employers to provide paid sick and family </a:t>
            </a:r>
            <a:r>
              <a:rPr lang="en-US" sz="1800" dirty="0" smtClean="0"/>
              <a:t>leave for </a:t>
            </a:r>
            <a:r>
              <a:rPr lang="en-US" sz="1800" dirty="0"/>
              <a:t>COVID-19-related </a:t>
            </a:r>
            <a:r>
              <a:rPr lang="en-US" sz="1800" dirty="0" smtClean="0"/>
              <a:t>reasons, but </a:t>
            </a:r>
            <a:r>
              <a:rPr lang="en-US" sz="1800" dirty="0"/>
              <a:t>this requirement expired on 12/31/20 </a:t>
            </a:r>
            <a:endParaRPr lang="en-US" sz="1800" dirty="0" smtClean="0"/>
          </a:p>
          <a:p>
            <a:pPr lvl="1"/>
            <a:r>
              <a:rPr lang="en-US" sz="1800" dirty="0" smtClean="0"/>
              <a:t>FFCRA provided </a:t>
            </a:r>
            <a:r>
              <a:rPr lang="en-US" sz="1800" dirty="0"/>
              <a:t>covered </a:t>
            </a:r>
            <a:r>
              <a:rPr lang="en-US" sz="1800" dirty="0" smtClean="0"/>
              <a:t>private employers </a:t>
            </a:r>
            <a:r>
              <a:rPr lang="en-US" sz="1800" dirty="0"/>
              <a:t>with refundable tax credits to reimburse them for the cost of providing paid sick and family leave to their </a:t>
            </a:r>
            <a:r>
              <a:rPr lang="en-US" sz="1800" dirty="0" smtClean="0"/>
              <a:t>employees</a:t>
            </a:r>
          </a:p>
          <a:p>
            <a:r>
              <a:rPr lang="en-US" sz="1800" dirty="0" smtClean="0"/>
              <a:t>Then CAA extended availability </a:t>
            </a:r>
            <a:r>
              <a:rPr lang="en-US" sz="1800" dirty="0"/>
              <a:t>of </a:t>
            </a:r>
            <a:r>
              <a:rPr lang="en-US" sz="1800" dirty="0" smtClean="0"/>
              <a:t>payroll </a:t>
            </a:r>
            <a:r>
              <a:rPr lang="en-US" sz="1800" dirty="0"/>
              <a:t>tax credits through </a:t>
            </a:r>
            <a:r>
              <a:rPr lang="en-US" sz="1800" dirty="0" smtClean="0"/>
              <a:t>3/31/21</a:t>
            </a:r>
            <a:r>
              <a:rPr lang="en-US" sz="1800" dirty="0"/>
              <a:t> </a:t>
            </a:r>
            <a:r>
              <a:rPr lang="en-US" sz="1800" dirty="0" smtClean="0"/>
              <a:t>(but did </a:t>
            </a:r>
            <a:r>
              <a:rPr lang="en-US" sz="1800" dirty="0"/>
              <a:t>not extend </a:t>
            </a:r>
            <a:r>
              <a:rPr lang="en-US" sz="1800" dirty="0" smtClean="0"/>
              <a:t>FFCRA's </a:t>
            </a:r>
            <a:r>
              <a:rPr lang="en-US" sz="1800" dirty="0"/>
              <a:t>mandate to provide </a:t>
            </a:r>
            <a:r>
              <a:rPr lang="en-US" sz="1800" dirty="0" smtClean="0"/>
              <a:t>leave), </a:t>
            </a:r>
            <a:r>
              <a:rPr lang="en-US" sz="1800" dirty="0"/>
              <a:t>for employers who voluntarily provided leave to employees whose leave entitlements had not been exhausted by the </a:t>
            </a:r>
            <a:r>
              <a:rPr lang="en-US" sz="1800" dirty="0" smtClean="0"/>
              <a:t>12/31/20 FFCRA </a:t>
            </a:r>
            <a:r>
              <a:rPr lang="en-US" sz="1800" dirty="0"/>
              <a:t>sunset  </a:t>
            </a:r>
          </a:p>
          <a:p>
            <a:pPr marL="0" indent="0">
              <a:buNone/>
            </a:pPr>
            <a:r>
              <a:rPr lang="en-US" i="1" dirty="0" smtClean="0">
                <a:solidFill>
                  <a:srgbClr val="0070C0"/>
                </a:solidFill>
              </a:rPr>
              <a:t>Does </a:t>
            </a:r>
            <a:r>
              <a:rPr lang="en-US" i="1" dirty="0">
                <a:solidFill>
                  <a:srgbClr val="0070C0"/>
                </a:solidFill>
              </a:rPr>
              <a:t>the </a:t>
            </a:r>
            <a:r>
              <a:rPr lang="en-US" i="1" dirty="0" smtClean="0">
                <a:solidFill>
                  <a:srgbClr val="0070C0"/>
                </a:solidFill>
              </a:rPr>
              <a:t>ARPA extend </a:t>
            </a:r>
            <a:r>
              <a:rPr lang="en-US" i="1" dirty="0">
                <a:solidFill>
                  <a:srgbClr val="0070C0"/>
                </a:solidFill>
              </a:rPr>
              <a:t>the availability of the credit?</a:t>
            </a:r>
          </a:p>
          <a:p>
            <a:pPr lvl="1"/>
            <a:r>
              <a:rPr lang="en-US" i="1" dirty="0">
                <a:solidFill>
                  <a:srgbClr val="0070C0"/>
                </a:solidFill>
              </a:rPr>
              <a:t>Yes </a:t>
            </a:r>
            <a:r>
              <a:rPr lang="en-US" i="1" dirty="0" smtClean="0">
                <a:solidFill>
                  <a:srgbClr val="0070C0"/>
                </a:solidFill>
              </a:rPr>
              <a:t>– ARPA extends the </a:t>
            </a:r>
            <a:r>
              <a:rPr lang="en-US" i="1" dirty="0">
                <a:solidFill>
                  <a:srgbClr val="0070C0"/>
                </a:solidFill>
              </a:rPr>
              <a:t>availability of the </a:t>
            </a:r>
            <a:r>
              <a:rPr lang="en-US" i="1" dirty="0" smtClean="0">
                <a:solidFill>
                  <a:srgbClr val="0070C0"/>
                </a:solidFill>
              </a:rPr>
              <a:t>credit again </a:t>
            </a:r>
            <a:r>
              <a:rPr lang="en-US" i="1" dirty="0">
                <a:solidFill>
                  <a:srgbClr val="0070C0"/>
                </a:solidFill>
              </a:rPr>
              <a:t>from 4/1/21 to 9/30/21 and also expands the tax credits</a:t>
            </a:r>
          </a:p>
          <a:p>
            <a:pPr marL="0" indent="0">
              <a:buNone/>
            </a:pPr>
            <a:r>
              <a:rPr lang="en-US" i="1" dirty="0" smtClean="0">
                <a:solidFill>
                  <a:srgbClr val="0070C0"/>
                </a:solidFill>
              </a:rPr>
              <a:t>Can public schools take </a:t>
            </a:r>
            <a:r>
              <a:rPr lang="en-US" i="1" dirty="0">
                <a:solidFill>
                  <a:srgbClr val="0070C0"/>
                </a:solidFill>
              </a:rPr>
              <a:t>the </a:t>
            </a:r>
            <a:r>
              <a:rPr lang="en-US" i="1" dirty="0" smtClean="0">
                <a:solidFill>
                  <a:srgbClr val="0070C0"/>
                </a:solidFill>
              </a:rPr>
              <a:t>credit?</a:t>
            </a:r>
          </a:p>
          <a:p>
            <a:pPr lvl="1"/>
            <a:r>
              <a:rPr lang="en-US" i="1" dirty="0" smtClean="0">
                <a:solidFill>
                  <a:srgbClr val="0070C0"/>
                </a:solidFill>
              </a:rPr>
              <a:t>Yes, even though public schools (and other state and local government employers) were not able to take the </a:t>
            </a:r>
            <a:r>
              <a:rPr lang="en-US" i="1" dirty="0">
                <a:solidFill>
                  <a:srgbClr val="0070C0"/>
                </a:solidFill>
              </a:rPr>
              <a:t>credit </a:t>
            </a:r>
            <a:r>
              <a:rPr lang="en-US" i="1" dirty="0" smtClean="0">
                <a:solidFill>
                  <a:srgbClr val="0070C0"/>
                </a:solidFill>
              </a:rPr>
              <a:t>under FFCRA </a:t>
            </a:r>
            <a:r>
              <a:rPr lang="en-US" i="1" dirty="0">
                <a:solidFill>
                  <a:srgbClr val="0070C0"/>
                </a:solidFill>
              </a:rPr>
              <a:t>state and local governments </a:t>
            </a:r>
            <a:r>
              <a:rPr lang="en-US" i="1" dirty="0" smtClean="0">
                <a:solidFill>
                  <a:srgbClr val="0070C0"/>
                </a:solidFill>
              </a:rPr>
              <a:t>are </a:t>
            </a:r>
            <a:r>
              <a:rPr lang="en-US" i="1" dirty="0">
                <a:solidFill>
                  <a:srgbClr val="0070C0"/>
                </a:solidFill>
              </a:rPr>
              <a:t>now </a:t>
            </a:r>
            <a:r>
              <a:rPr lang="en-US" i="1" dirty="0" smtClean="0">
                <a:solidFill>
                  <a:srgbClr val="0070C0"/>
                </a:solidFill>
              </a:rPr>
              <a:t>eligible </a:t>
            </a:r>
            <a:r>
              <a:rPr lang="en-US" i="1" dirty="0">
                <a:solidFill>
                  <a:srgbClr val="0070C0"/>
                </a:solidFill>
              </a:rPr>
              <a:t>for the </a:t>
            </a:r>
            <a:r>
              <a:rPr lang="en-US" i="1" dirty="0" smtClean="0">
                <a:solidFill>
                  <a:srgbClr val="0070C0"/>
                </a:solidFill>
              </a:rPr>
              <a:t>credit under ARPA </a:t>
            </a:r>
            <a:endParaRPr lang="en-US" i="1" dirty="0">
              <a:solidFill>
                <a:srgbClr val="0070C0"/>
              </a:solidFill>
            </a:endParaRPr>
          </a:p>
          <a:p>
            <a:pPr marL="0" indent="0">
              <a:buNone/>
            </a:pPr>
            <a:r>
              <a:rPr lang="en-US" sz="1800" dirty="0" smtClean="0"/>
              <a:t>See IRS </a:t>
            </a:r>
            <a:r>
              <a:rPr lang="en-US" sz="1800" dirty="0"/>
              <a:t>website for </a:t>
            </a:r>
            <a:r>
              <a:rPr lang="en-US" sz="1800" dirty="0" smtClean="0"/>
              <a:t>information </a:t>
            </a:r>
            <a:r>
              <a:rPr lang="en-US" sz="1800" dirty="0"/>
              <a:t>on tax credits and financial relief: </a:t>
            </a:r>
            <a:r>
              <a:rPr lang="en-US" sz="1800" u="sng" dirty="0">
                <a:hlinkClick r:id="rId2"/>
              </a:rPr>
              <a:t>https://www.irs.gov/coronavirus</a:t>
            </a:r>
            <a:endParaRPr lang="en-US" sz="1800" u="sng" dirty="0"/>
          </a:p>
          <a:p>
            <a:pPr marL="0" lvl="0" indent="0">
              <a:buNone/>
            </a:pPr>
            <a:r>
              <a:rPr lang="en-US" sz="1600" dirty="0" smtClean="0"/>
              <a:t>Note - There </a:t>
            </a:r>
            <a:r>
              <a:rPr lang="en-US" sz="1600" dirty="0"/>
              <a:t>are currently no federal leave laws that require paid leave (e.g., FMLA, ADA, USERRA do not require paid leave), but </a:t>
            </a:r>
            <a:r>
              <a:rPr lang="en-US" sz="1600" dirty="0" smtClean="0"/>
              <a:t>many </a:t>
            </a:r>
            <a:r>
              <a:rPr lang="en-US" sz="1600" dirty="0"/>
              <a:t>state/local family/medical leave laws </a:t>
            </a:r>
            <a:r>
              <a:rPr lang="en-US" sz="1600" dirty="0" smtClean="0"/>
              <a:t>require </a:t>
            </a:r>
            <a:r>
              <a:rPr lang="en-US" sz="1600" dirty="0"/>
              <a:t>paid leave (including for reasons related to COVID-19</a:t>
            </a:r>
            <a:r>
              <a:rPr lang="en-US" sz="1600" dirty="0" smtClean="0"/>
              <a:t>) </a:t>
            </a:r>
            <a:endParaRPr lang="en-US" sz="1600" dirty="0"/>
          </a:p>
        </p:txBody>
      </p:sp>
    </p:spTree>
    <p:extLst>
      <p:ext uri="{BB962C8B-B14F-4D97-AF65-F5344CB8AC3E}">
        <p14:creationId xmlns:p14="http://schemas.microsoft.com/office/powerpoint/2010/main" val="282711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Temporary Expansion </a:t>
            </a:r>
            <a:r>
              <a:rPr lang="en-US" dirty="0"/>
              <a:t>of </a:t>
            </a:r>
            <a:r>
              <a:rPr lang="en-US" dirty="0" smtClean="0"/>
              <a:t>Dependent Care Assistance Exclusion</a:t>
            </a:r>
            <a:endParaRPr lang="en-US" dirty="0"/>
          </a:p>
        </p:txBody>
      </p:sp>
      <p:sp>
        <p:nvSpPr>
          <p:cNvPr id="4" name="Content Placeholder 3"/>
          <p:cNvSpPr>
            <a:spLocks noGrp="1"/>
          </p:cNvSpPr>
          <p:nvPr>
            <p:ph idx="1"/>
          </p:nvPr>
        </p:nvSpPr>
        <p:spPr>
          <a:xfrm>
            <a:off x="965730" y="1294773"/>
            <a:ext cx="10715260" cy="4686366"/>
          </a:xfrm>
        </p:spPr>
        <p:txBody>
          <a:bodyPr/>
          <a:lstStyle/>
          <a:p>
            <a:r>
              <a:rPr lang="en-US" dirty="0" smtClean="0"/>
              <a:t>Dependent care FSAs (DCAPs) </a:t>
            </a:r>
            <a:r>
              <a:rPr lang="en-US" dirty="0"/>
              <a:t>are typically funded by employees on a salary reduction basis under a cafeteria </a:t>
            </a:r>
            <a:r>
              <a:rPr lang="en-US" dirty="0" smtClean="0"/>
              <a:t>plan</a:t>
            </a:r>
          </a:p>
          <a:p>
            <a:pPr lvl="1"/>
            <a:r>
              <a:rPr lang="en-US" sz="1600" dirty="0" smtClean="0"/>
              <a:t>Normal </a:t>
            </a:r>
            <a:r>
              <a:rPr lang="en-US" sz="1600" dirty="0"/>
              <a:t>annual limit permits an individual to exclude up to $5,000 from gross income under </a:t>
            </a:r>
            <a:r>
              <a:rPr lang="en-US" sz="1600" dirty="0" smtClean="0"/>
              <a:t>DCAP </a:t>
            </a:r>
            <a:r>
              <a:rPr lang="en-US" sz="1600" dirty="0"/>
              <a:t>($2,500 for married filing separately). </a:t>
            </a:r>
            <a:r>
              <a:rPr lang="en-US" sz="1600" dirty="0" smtClean="0"/>
              <a:t>     </a:t>
            </a:r>
          </a:p>
          <a:p>
            <a:pPr lvl="1"/>
            <a:r>
              <a:rPr lang="en-US" sz="1600" dirty="0" smtClean="0"/>
              <a:t>Not </a:t>
            </a:r>
            <a:r>
              <a:rPr lang="en-US" sz="1600" dirty="0"/>
              <a:t>indexed annually for inflation like most benefit plan limits, so many </a:t>
            </a:r>
            <a:r>
              <a:rPr lang="en-US" sz="1600" dirty="0" smtClean="0"/>
              <a:t>have argued </a:t>
            </a:r>
            <a:r>
              <a:rPr lang="en-US" sz="1600" dirty="0"/>
              <a:t>$5,000 is no longer </a:t>
            </a:r>
            <a:r>
              <a:rPr lang="en-US" sz="1600" dirty="0" smtClean="0"/>
              <a:t>sufficient </a:t>
            </a:r>
            <a:r>
              <a:rPr lang="en-US" sz="1600" dirty="0"/>
              <a:t>amount (just ask anyone with a child in daycare</a:t>
            </a:r>
            <a:r>
              <a:rPr lang="en-US" sz="1600" dirty="0" smtClean="0"/>
              <a:t>)</a:t>
            </a:r>
            <a:endParaRPr lang="en-US" sz="1600" dirty="0"/>
          </a:p>
          <a:p>
            <a:r>
              <a:rPr lang="en-US" dirty="0" smtClean="0"/>
              <a:t>ARPA increases limit </a:t>
            </a:r>
            <a:r>
              <a:rPr lang="en-US" dirty="0"/>
              <a:t>to $10,500 ($5,250 for married filing separately), but only for taxable years beginning in </a:t>
            </a:r>
            <a:r>
              <a:rPr lang="en-US" dirty="0" smtClean="0"/>
              <a:t>2021 </a:t>
            </a:r>
          </a:p>
          <a:p>
            <a:r>
              <a:rPr lang="en-US" dirty="0" smtClean="0"/>
              <a:t>Employers </a:t>
            </a:r>
            <a:r>
              <a:rPr lang="en-US" dirty="0"/>
              <a:t>who sponsor a </a:t>
            </a:r>
            <a:r>
              <a:rPr lang="en-US" dirty="0" smtClean="0"/>
              <a:t>DCAP </a:t>
            </a:r>
            <a:r>
              <a:rPr lang="en-US" dirty="0"/>
              <a:t>can voluntarily choose to adopt </a:t>
            </a:r>
            <a:r>
              <a:rPr lang="en-US" dirty="0" smtClean="0"/>
              <a:t>provision </a:t>
            </a:r>
            <a:r>
              <a:rPr lang="en-US" dirty="0"/>
              <a:t>(it is not required) and increase </a:t>
            </a:r>
            <a:r>
              <a:rPr lang="en-US" dirty="0" smtClean="0"/>
              <a:t>available </a:t>
            </a:r>
            <a:r>
              <a:rPr lang="en-US" dirty="0"/>
              <a:t>election amount for 2021 under </a:t>
            </a:r>
            <a:r>
              <a:rPr lang="en-US" dirty="0" smtClean="0"/>
              <a:t>DCAP</a:t>
            </a:r>
          </a:p>
          <a:p>
            <a:pPr lvl="1"/>
            <a:r>
              <a:rPr lang="en-US" sz="1600" dirty="0" smtClean="0"/>
              <a:t>Participants can be allowed to </a:t>
            </a:r>
            <a:r>
              <a:rPr lang="en-US" sz="1600" dirty="0"/>
              <a:t>change </a:t>
            </a:r>
            <a:r>
              <a:rPr lang="en-US" sz="1600" dirty="0" smtClean="0"/>
              <a:t>DCAP elections prospectively </a:t>
            </a:r>
            <a:r>
              <a:rPr lang="en-US" sz="1600" dirty="0"/>
              <a:t>in </a:t>
            </a:r>
            <a:r>
              <a:rPr lang="en-US" sz="1600" dirty="0" smtClean="0"/>
              <a:t>2021, </a:t>
            </a:r>
            <a:r>
              <a:rPr lang="en-US" sz="1600" dirty="0"/>
              <a:t>but </a:t>
            </a:r>
            <a:r>
              <a:rPr lang="en-US" sz="1600" dirty="0" smtClean="0"/>
              <a:t>plan amendment </a:t>
            </a:r>
            <a:r>
              <a:rPr lang="en-US" sz="1600" dirty="0"/>
              <a:t>must be adopted by </a:t>
            </a:r>
            <a:r>
              <a:rPr lang="en-US" sz="1600" dirty="0" smtClean="0"/>
              <a:t>last </a:t>
            </a:r>
            <a:r>
              <a:rPr lang="en-US" sz="1600" dirty="0"/>
              <a:t>day of </a:t>
            </a:r>
            <a:r>
              <a:rPr lang="en-US" sz="1600" dirty="0" smtClean="0"/>
              <a:t>plan year to implement</a:t>
            </a:r>
          </a:p>
          <a:p>
            <a:r>
              <a:rPr lang="en-US" dirty="0" smtClean="0"/>
              <a:t>Employers </a:t>
            </a:r>
            <a:r>
              <a:rPr lang="en-US" dirty="0"/>
              <a:t>who want to offer </a:t>
            </a:r>
            <a:r>
              <a:rPr lang="en-US" dirty="0" smtClean="0"/>
              <a:t>increased DCAP </a:t>
            </a:r>
            <a:r>
              <a:rPr lang="en-US" dirty="0"/>
              <a:t>election limit for 2021 </a:t>
            </a:r>
            <a:r>
              <a:rPr lang="en-US" dirty="0" smtClean="0"/>
              <a:t>should</a:t>
            </a:r>
          </a:p>
          <a:p>
            <a:pPr lvl="1"/>
            <a:r>
              <a:rPr lang="en-US" sz="1600" dirty="0" smtClean="0"/>
              <a:t>Work </a:t>
            </a:r>
            <a:r>
              <a:rPr lang="en-US" sz="1600" dirty="0"/>
              <a:t>with </a:t>
            </a:r>
            <a:r>
              <a:rPr lang="en-US" sz="1600" dirty="0" smtClean="0"/>
              <a:t>FSA </a:t>
            </a:r>
            <a:r>
              <a:rPr lang="en-US" sz="1600" dirty="0"/>
              <a:t>administrators to adjust contribution limits and </a:t>
            </a:r>
            <a:r>
              <a:rPr lang="en-US" sz="1600" dirty="0" smtClean="0"/>
              <a:t>reimbursements</a:t>
            </a:r>
          </a:p>
          <a:p>
            <a:pPr lvl="1"/>
            <a:r>
              <a:rPr lang="en-US" sz="1600" dirty="0" smtClean="0"/>
              <a:t>Communicate ability </a:t>
            </a:r>
            <a:r>
              <a:rPr lang="en-US" sz="1600" dirty="0"/>
              <a:t>to increase elections to employees as soon as </a:t>
            </a:r>
            <a:r>
              <a:rPr lang="en-US" sz="1600" dirty="0" smtClean="0"/>
              <a:t>possible</a:t>
            </a:r>
          </a:p>
          <a:p>
            <a:pPr lvl="1"/>
            <a:r>
              <a:rPr lang="en-US" sz="1600" dirty="0" smtClean="0"/>
              <a:t>Ensure plan is amended </a:t>
            </a:r>
            <a:r>
              <a:rPr lang="en-US" sz="1600" dirty="0"/>
              <a:t>by </a:t>
            </a:r>
            <a:r>
              <a:rPr lang="en-US" sz="1600" dirty="0" smtClean="0"/>
              <a:t>end </a:t>
            </a:r>
            <a:r>
              <a:rPr lang="en-US" sz="1600" dirty="0"/>
              <a:t>of </a:t>
            </a:r>
            <a:r>
              <a:rPr lang="en-US" sz="1600" dirty="0" smtClean="0"/>
              <a:t>2021 </a:t>
            </a:r>
            <a:r>
              <a:rPr lang="en-US" sz="1600" dirty="0"/>
              <a:t>plan year to allow for </a:t>
            </a:r>
            <a:r>
              <a:rPr lang="en-US" sz="1600" dirty="0" smtClean="0"/>
              <a:t>increased amount</a:t>
            </a:r>
          </a:p>
          <a:p>
            <a:endParaRPr lang="en-US" dirty="0"/>
          </a:p>
        </p:txBody>
      </p:sp>
    </p:spTree>
    <p:extLst>
      <p:ext uri="{BB962C8B-B14F-4D97-AF65-F5344CB8AC3E}">
        <p14:creationId xmlns:p14="http://schemas.microsoft.com/office/powerpoint/2010/main" val="1647056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100% COBRA Subsidy</a:t>
            </a:r>
            <a:endParaRPr lang="en-US" dirty="0"/>
          </a:p>
        </p:txBody>
      </p:sp>
      <p:sp>
        <p:nvSpPr>
          <p:cNvPr id="4" name="Content Placeholder 3"/>
          <p:cNvSpPr>
            <a:spLocks noGrp="1"/>
          </p:cNvSpPr>
          <p:nvPr>
            <p:ph idx="1"/>
          </p:nvPr>
        </p:nvSpPr>
        <p:spPr>
          <a:xfrm>
            <a:off x="4144488" y="1294773"/>
            <a:ext cx="7536502" cy="4686366"/>
          </a:xfrm>
        </p:spPr>
        <p:txBody>
          <a:bodyPr/>
          <a:lstStyle/>
          <a:p>
            <a:r>
              <a:rPr lang="en-US" dirty="0" smtClean="0"/>
              <a:t>ARPA </a:t>
            </a:r>
            <a:r>
              <a:rPr lang="en-US" dirty="0"/>
              <a:t>provides </a:t>
            </a:r>
            <a:r>
              <a:rPr lang="en-US" dirty="0" smtClean="0"/>
              <a:t>for 100</a:t>
            </a:r>
            <a:r>
              <a:rPr lang="en-US" dirty="0"/>
              <a:t>% </a:t>
            </a:r>
            <a:r>
              <a:rPr lang="en-US" dirty="0" smtClean="0"/>
              <a:t>federal subsidy </a:t>
            </a:r>
            <a:r>
              <a:rPr lang="en-US" dirty="0"/>
              <a:t>for COBRA premiums </a:t>
            </a:r>
            <a:r>
              <a:rPr lang="en-US" dirty="0" smtClean="0"/>
              <a:t>due to cover certain “qualified beneficiaries” or QBs (called Assistance Eligible Individuals or AEIs) during </a:t>
            </a:r>
            <a:r>
              <a:rPr lang="en-US" dirty="0"/>
              <a:t>any period of COBRA coverage </a:t>
            </a:r>
            <a:r>
              <a:rPr lang="en-US" dirty="0" smtClean="0"/>
              <a:t>for six-month </a:t>
            </a:r>
            <a:r>
              <a:rPr lang="en-US" dirty="0"/>
              <a:t>period beginning </a:t>
            </a:r>
            <a:r>
              <a:rPr lang="en-US" dirty="0" smtClean="0"/>
              <a:t>4/1/21 </a:t>
            </a:r>
            <a:r>
              <a:rPr lang="en-US" dirty="0"/>
              <a:t>and ending </a:t>
            </a:r>
            <a:r>
              <a:rPr lang="en-US" dirty="0" smtClean="0"/>
              <a:t>9/30/21</a:t>
            </a:r>
          </a:p>
          <a:p>
            <a:pPr lvl="1"/>
            <a:r>
              <a:rPr lang="en-US" sz="1600" dirty="0"/>
              <a:t>Subsidy will cover full COBRA cost (100%) during subsidy period for medical, dental, and vision (but not health FSAs)</a:t>
            </a:r>
          </a:p>
          <a:p>
            <a:pPr lvl="1"/>
            <a:r>
              <a:rPr lang="en-US" sz="1600" dirty="0"/>
              <a:t>Subsidy is applied at any coverage level (e.g., single or family</a:t>
            </a:r>
            <a:r>
              <a:rPr lang="en-US" sz="1600" dirty="0" smtClean="0"/>
              <a:t>)</a:t>
            </a:r>
          </a:p>
          <a:p>
            <a:pPr lvl="1"/>
            <a:r>
              <a:rPr lang="en-US" sz="1600" dirty="0" smtClean="0"/>
              <a:t>AEI must elect </a:t>
            </a:r>
            <a:r>
              <a:rPr lang="en-US" sz="1600" dirty="0"/>
              <a:t>COBRA during subsidy period due to </a:t>
            </a:r>
            <a:r>
              <a:rPr lang="en-US" sz="1600" dirty="0" smtClean="0"/>
              <a:t>COBRA qualified event (QE) </a:t>
            </a:r>
            <a:r>
              <a:rPr lang="en-US" sz="1600" dirty="0"/>
              <a:t>of involuntary termination of employment </a:t>
            </a:r>
            <a:r>
              <a:rPr lang="en-US" sz="1600" dirty="0" smtClean="0"/>
              <a:t>or </a:t>
            </a:r>
            <a:r>
              <a:rPr lang="en-US" sz="1600" dirty="0"/>
              <a:t>reduction in hours </a:t>
            </a:r>
          </a:p>
          <a:p>
            <a:pPr marL="0" indent="0">
              <a:spcBef>
                <a:spcPts val="0"/>
              </a:spcBef>
              <a:buNone/>
            </a:pPr>
            <a:endParaRPr lang="en-US" dirty="0"/>
          </a:p>
          <a:p>
            <a:pPr>
              <a:spcBef>
                <a:spcPts val="0"/>
              </a:spcBef>
            </a:pPr>
            <a:r>
              <a:rPr lang="en-US" dirty="0" smtClean="0"/>
              <a:t>Not first </a:t>
            </a:r>
            <a:r>
              <a:rPr lang="en-US" dirty="0"/>
              <a:t>time </a:t>
            </a:r>
            <a:r>
              <a:rPr lang="en-US" dirty="0" smtClean="0"/>
              <a:t>government has funded a COBRA subsidy</a:t>
            </a:r>
          </a:p>
          <a:p>
            <a:pPr marL="0" indent="0">
              <a:buNone/>
            </a:pPr>
            <a:endParaRPr lang="en-US" sz="1500"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45775" r="7667"/>
          <a:stretch/>
        </p:blipFill>
        <p:spPr>
          <a:xfrm>
            <a:off x="594962" y="1253341"/>
            <a:ext cx="3276394" cy="4691608"/>
          </a:xfrm>
          <a:prstGeom prst="rect">
            <a:avLst/>
          </a:prstGeom>
        </p:spPr>
      </p:pic>
    </p:spTree>
    <p:extLst>
      <p:ext uri="{BB962C8B-B14F-4D97-AF65-F5344CB8AC3E}">
        <p14:creationId xmlns:p14="http://schemas.microsoft.com/office/powerpoint/2010/main" val="2230357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But First……the Outbreak </a:t>
            </a:r>
            <a:r>
              <a:rPr lang="en-US" dirty="0" smtClean="0"/>
              <a:t>Period (“OP”)</a:t>
            </a:r>
            <a:endParaRPr lang="en-US" dirty="0"/>
          </a:p>
        </p:txBody>
      </p:sp>
      <p:sp>
        <p:nvSpPr>
          <p:cNvPr id="4" name="Content Placeholder 3"/>
          <p:cNvSpPr>
            <a:spLocks noGrp="1"/>
          </p:cNvSpPr>
          <p:nvPr>
            <p:ph idx="1"/>
          </p:nvPr>
        </p:nvSpPr>
        <p:spPr>
          <a:xfrm>
            <a:off x="965730" y="1294773"/>
            <a:ext cx="10715260" cy="4686366"/>
          </a:xfrm>
        </p:spPr>
        <p:txBody>
          <a:bodyPr/>
          <a:lstStyle/>
          <a:p>
            <a:r>
              <a:rPr lang="en-US" dirty="0" smtClean="0"/>
              <a:t>Numerous </a:t>
            </a:r>
            <a:r>
              <a:rPr lang="en-US" dirty="0" smtClean="0"/>
              <a:t>Group Health Plan </a:t>
            </a:r>
            <a:r>
              <a:rPr lang="en-US" dirty="0"/>
              <a:t>participant deadlines that would have expired are extended during </a:t>
            </a:r>
            <a:r>
              <a:rPr lang="en-US" dirty="0" smtClean="0"/>
              <a:t>“Outbreak Period</a:t>
            </a:r>
            <a:r>
              <a:rPr lang="en-US" dirty="0"/>
              <a:t>” </a:t>
            </a:r>
            <a:r>
              <a:rPr lang="en-US" dirty="0" smtClean="0"/>
              <a:t>or OP</a:t>
            </a:r>
            <a:endParaRPr lang="en-US" dirty="0"/>
          </a:p>
          <a:p>
            <a:r>
              <a:rPr lang="en-US" dirty="0" smtClean="0"/>
              <a:t>Rules automatically “freeze</a:t>
            </a:r>
            <a:r>
              <a:rPr lang="en-US" dirty="0"/>
              <a:t>” </a:t>
            </a:r>
            <a:r>
              <a:rPr lang="en-US" dirty="0" smtClean="0"/>
              <a:t>certain </a:t>
            </a:r>
            <a:r>
              <a:rPr lang="en-US" dirty="0"/>
              <a:t>timely deadlines for duration of </a:t>
            </a:r>
            <a:r>
              <a:rPr lang="en-US" dirty="0" smtClean="0"/>
              <a:t>OP</a:t>
            </a:r>
            <a:endParaRPr lang="en-US" dirty="0"/>
          </a:p>
          <a:p>
            <a:pPr lvl="1"/>
            <a:r>
              <a:rPr lang="en-US" sz="1600" dirty="0" smtClean="0"/>
              <a:t>Suspends </a:t>
            </a:r>
            <a:r>
              <a:rPr lang="en-US" sz="1600" dirty="0"/>
              <a:t>HIPAA special enrollment </a:t>
            </a:r>
            <a:r>
              <a:rPr lang="en-US" sz="1600" dirty="0" smtClean="0"/>
              <a:t>notice period</a:t>
            </a:r>
            <a:endParaRPr lang="en-US" sz="1600" dirty="0"/>
          </a:p>
          <a:p>
            <a:pPr lvl="1"/>
            <a:r>
              <a:rPr lang="en-US" sz="1600" dirty="0" smtClean="0"/>
              <a:t>Extends </a:t>
            </a:r>
            <a:r>
              <a:rPr lang="en-US" sz="1600" dirty="0"/>
              <a:t>good faith time to provide ERISA required notifications</a:t>
            </a:r>
          </a:p>
          <a:p>
            <a:pPr lvl="1"/>
            <a:r>
              <a:rPr lang="en-US" sz="1600" dirty="0" smtClean="0"/>
              <a:t>Suspends </a:t>
            </a:r>
            <a:r>
              <a:rPr lang="en-US" sz="1600" dirty="0"/>
              <a:t>benefit claim </a:t>
            </a:r>
            <a:r>
              <a:rPr lang="en-US" sz="1600" dirty="0" smtClean="0"/>
              <a:t>periods, deadline to </a:t>
            </a:r>
            <a:r>
              <a:rPr lang="en-US" sz="1600" dirty="0"/>
              <a:t>provide COBRA elections to </a:t>
            </a:r>
            <a:r>
              <a:rPr lang="en-US" sz="1600" dirty="0" smtClean="0"/>
              <a:t>QBs, and </a:t>
            </a:r>
            <a:r>
              <a:rPr lang="en-US" sz="1600" dirty="0"/>
              <a:t>COBRA elections and </a:t>
            </a:r>
            <a:r>
              <a:rPr lang="en-US" sz="1600" dirty="0" smtClean="0"/>
              <a:t>payments</a:t>
            </a:r>
            <a:endParaRPr lang="en-US" sz="1600" dirty="0"/>
          </a:p>
          <a:p>
            <a:pPr>
              <a:buFont typeface="Wingdings" panose="05000000000000000000" pitchFamily="2" charset="2"/>
              <a:buChar char="Ø"/>
            </a:pPr>
            <a:r>
              <a:rPr lang="en-US" dirty="0"/>
              <a:t> </a:t>
            </a:r>
            <a:r>
              <a:rPr lang="en-US" b="1" i="1" dirty="0" smtClean="0">
                <a:solidFill>
                  <a:srgbClr val="FF0000"/>
                </a:solidFill>
              </a:rPr>
              <a:t>OP extensions mandatory for ERISA group health plans (GHPs) – strongly encouraged for non-ERISA plans</a:t>
            </a:r>
          </a:p>
          <a:p>
            <a:pPr lvl="1"/>
            <a:r>
              <a:rPr lang="en-US" sz="1600" b="1" i="1" dirty="0" smtClean="0">
                <a:solidFill>
                  <a:srgbClr val="FF0000"/>
                </a:solidFill>
              </a:rPr>
              <a:t>Compare to COBRA </a:t>
            </a:r>
            <a:r>
              <a:rPr lang="en-US" sz="1600" b="1" i="1" dirty="0">
                <a:solidFill>
                  <a:srgbClr val="FF0000"/>
                </a:solidFill>
              </a:rPr>
              <a:t>subsidy rules </a:t>
            </a:r>
            <a:r>
              <a:rPr lang="en-US" sz="1600" b="1" i="1" dirty="0" smtClean="0">
                <a:solidFill>
                  <a:srgbClr val="FF0000"/>
                </a:solidFill>
              </a:rPr>
              <a:t>which are mandatory for all plans</a:t>
            </a:r>
          </a:p>
          <a:p>
            <a:pPr>
              <a:buFont typeface="Wingdings" panose="05000000000000000000" pitchFamily="2" charset="2"/>
              <a:buChar char="Ø"/>
            </a:pPr>
            <a:r>
              <a:rPr lang="en-US" dirty="0" smtClean="0"/>
              <a:t>OP is from </a:t>
            </a:r>
            <a:r>
              <a:rPr lang="en-US" dirty="0"/>
              <a:t>3/1/20 to 60 days after </a:t>
            </a:r>
            <a:r>
              <a:rPr lang="en-US" dirty="0" smtClean="0"/>
              <a:t>end </a:t>
            </a:r>
            <a:r>
              <a:rPr lang="en-US" dirty="0"/>
              <a:t>of </a:t>
            </a:r>
            <a:r>
              <a:rPr lang="en-US" dirty="0" smtClean="0"/>
              <a:t>National Emergency (NE) </a:t>
            </a:r>
            <a:endParaRPr lang="en-US" dirty="0"/>
          </a:p>
          <a:p>
            <a:pPr lvl="1"/>
            <a:r>
              <a:rPr lang="en-US" sz="1600" dirty="0" smtClean="0"/>
              <a:t>OP </a:t>
            </a:r>
            <a:r>
              <a:rPr lang="en-US" sz="1600" dirty="0"/>
              <a:t>pause period cannot extend beyond one year for a </a:t>
            </a:r>
            <a:r>
              <a:rPr lang="en-US" sz="1600" dirty="0" smtClean="0"/>
              <a:t>QB </a:t>
            </a:r>
            <a:r>
              <a:rPr lang="en-US" sz="1600" dirty="0"/>
              <a:t>(applied on individual by individual basis)</a:t>
            </a:r>
          </a:p>
          <a:p>
            <a:pPr lvl="1"/>
            <a:r>
              <a:rPr lang="en-US" sz="1600" dirty="0" smtClean="0"/>
              <a:t>But tolling period may end earlier than one year once NE ends (so </a:t>
            </a:r>
            <a:r>
              <a:rPr lang="en-US" sz="1600" dirty="0"/>
              <a:t>if NE ends 5/1/21, </a:t>
            </a:r>
            <a:r>
              <a:rPr lang="en-US" sz="1600" dirty="0" smtClean="0"/>
              <a:t>all COBRA election periods end 6/29/21) </a:t>
            </a:r>
            <a:endParaRPr lang="en-US" sz="1600" dirty="0"/>
          </a:p>
          <a:p>
            <a:pPr lvl="1"/>
            <a:r>
              <a:rPr lang="en-US" sz="1600" dirty="0" smtClean="0"/>
              <a:t>All </a:t>
            </a:r>
            <a:r>
              <a:rPr lang="en-US" sz="1600" dirty="0"/>
              <a:t>applicable periods automatically resume </a:t>
            </a:r>
            <a:r>
              <a:rPr lang="en-US" sz="1600" dirty="0" smtClean="0"/>
              <a:t>once OP ends</a:t>
            </a:r>
          </a:p>
          <a:p>
            <a:pPr lvl="1"/>
            <a:r>
              <a:rPr lang="en-US" sz="1600" dirty="0" smtClean="0"/>
              <a:t>Deadlines </a:t>
            </a:r>
            <a:r>
              <a:rPr lang="en-US" sz="1600" dirty="0"/>
              <a:t>ending before 3/1/20 are NOT affected/extended</a:t>
            </a:r>
          </a:p>
          <a:p>
            <a:pPr lvl="2">
              <a:buFont typeface="Wingdings" panose="05000000000000000000" pitchFamily="2" charset="2"/>
              <a:buChar char="Ø"/>
            </a:pPr>
            <a:endParaRPr lang="en-US" dirty="0" smtClean="0"/>
          </a:p>
          <a:p>
            <a:pPr lvl="2">
              <a:buFont typeface="Wingdings" panose="05000000000000000000" pitchFamily="2" charset="2"/>
              <a:buChar char="Ø"/>
            </a:pPr>
            <a:endParaRPr lang="en-US" sz="1600" dirty="0" smtClean="0"/>
          </a:p>
          <a:p>
            <a:pPr lvl="2">
              <a:buFont typeface="Wingdings" panose="05000000000000000000" pitchFamily="2" charset="2"/>
              <a:buChar char="Ø"/>
            </a:pPr>
            <a:endParaRPr lang="en-US" sz="1600" dirty="0"/>
          </a:p>
          <a:p>
            <a:pPr lvl="1">
              <a:buFont typeface="Wingdings" panose="05000000000000000000" pitchFamily="2" charset="2"/>
              <a:buChar char="Ø"/>
            </a:pPr>
            <a:endParaRPr lang="en-US" sz="1600" dirty="0"/>
          </a:p>
        </p:txBody>
      </p:sp>
    </p:spTree>
    <p:extLst>
      <p:ext uri="{BB962C8B-B14F-4D97-AF65-F5344CB8AC3E}">
        <p14:creationId xmlns:p14="http://schemas.microsoft.com/office/powerpoint/2010/main" val="3775101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226" y="487214"/>
            <a:ext cx="10717894" cy="557784"/>
          </a:xfrm>
        </p:spPr>
        <p:txBody>
          <a:bodyPr>
            <a:noAutofit/>
          </a:bodyPr>
          <a:lstStyle/>
          <a:p>
            <a:r>
              <a:rPr lang="en-US" dirty="0" smtClean="0"/>
              <a:t>COBRA Subsidy – Assistance Eligible Employee (AEI)</a:t>
            </a:r>
            <a:endParaRPr lang="en-US" dirty="0"/>
          </a:p>
        </p:txBody>
      </p:sp>
      <p:sp>
        <p:nvSpPr>
          <p:cNvPr id="4" name="Content Placeholder 3"/>
          <p:cNvSpPr>
            <a:spLocks noGrp="1"/>
          </p:cNvSpPr>
          <p:nvPr>
            <p:ph idx="1"/>
          </p:nvPr>
        </p:nvSpPr>
        <p:spPr>
          <a:xfrm>
            <a:off x="731268" y="1189266"/>
            <a:ext cx="10715260" cy="4686366"/>
          </a:xfrm>
        </p:spPr>
        <p:txBody>
          <a:bodyPr/>
          <a:lstStyle/>
          <a:p>
            <a:pPr marL="0" indent="0">
              <a:spcBef>
                <a:spcPts val="600"/>
              </a:spcBef>
              <a:buNone/>
            </a:pPr>
            <a:r>
              <a:rPr lang="en-US" dirty="0" smtClean="0"/>
              <a:t>Any COBRA QB </a:t>
            </a:r>
            <a:r>
              <a:rPr lang="en-US" dirty="0"/>
              <a:t>- employees and their families </a:t>
            </a:r>
            <a:r>
              <a:rPr lang="en-US" dirty="0" smtClean="0"/>
              <a:t>– can be an AEI and can elect </a:t>
            </a:r>
            <a:r>
              <a:rPr lang="en-US" dirty="0"/>
              <a:t>COBRA during </a:t>
            </a:r>
            <a:r>
              <a:rPr lang="en-US" dirty="0" smtClean="0"/>
              <a:t>subsidy </a:t>
            </a:r>
            <a:r>
              <a:rPr lang="en-US" dirty="0"/>
              <a:t>period due to a qualifying event </a:t>
            </a:r>
            <a:r>
              <a:rPr lang="en-US" dirty="0" smtClean="0"/>
              <a:t>(QE) of involuntary </a:t>
            </a:r>
            <a:r>
              <a:rPr lang="en-US" dirty="0"/>
              <a:t>termination of employment </a:t>
            </a:r>
            <a:r>
              <a:rPr lang="en-US" dirty="0" smtClean="0"/>
              <a:t>or </a:t>
            </a:r>
            <a:r>
              <a:rPr lang="en-US" dirty="0"/>
              <a:t>reduction in </a:t>
            </a:r>
            <a:r>
              <a:rPr lang="en-US" dirty="0" smtClean="0"/>
              <a:t>hours</a:t>
            </a:r>
          </a:p>
          <a:p>
            <a:pPr lvl="1">
              <a:spcBef>
                <a:spcPts val="600"/>
              </a:spcBef>
              <a:buFont typeface="Wingdings" panose="05000000000000000000" pitchFamily="2" charset="2"/>
              <a:buChar char="Ø"/>
            </a:pPr>
            <a:r>
              <a:rPr lang="en-US" sz="1600" dirty="0" smtClean="0"/>
              <a:t>Subsidy is NOT available for </a:t>
            </a:r>
            <a:endParaRPr lang="en-US" sz="1600" dirty="0"/>
          </a:p>
          <a:p>
            <a:pPr lvl="2">
              <a:spcBef>
                <a:spcPts val="600"/>
              </a:spcBef>
              <a:buFont typeface="Wingdings" panose="05000000000000000000" pitchFamily="2" charset="2"/>
              <a:buChar char="Ø"/>
            </a:pPr>
            <a:r>
              <a:rPr lang="en-US" sz="1600" dirty="0" smtClean="0"/>
              <a:t>someone who </a:t>
            </a:r>
            <a:r>
              <a:rPr lang="en-US" sz="1600" dirty="0"/>
              <a:t>voluntary </a:t>
            </a:r>
            <a:r>
              <a:rPr lang="en-US" sz="1600" dirty="0" smtClean="0"/>
              <a:t>terminates employment</a:t>
            </a:r>
            <a:endParaRPr lang="en-US" sz="1600" dirty="0"/>
          </a:p>
          <a:p>
            <a:pPr lvl="2">
              <a:spcBef>
                <a:spcPts val="600"/>
              </a:spcBef>
              <a:buFont typeface="Wingdings" panose="05000000000000000000" pitchFamily="2" charset="2"/>
              <a:buChar char="Ø"/>
            </a:pPr>
            <a:r>
              <a:rPr lang="en-US" sz="1600" dirty="0" smtClean="0"/>
              <a:t>someone whose employment </a:t>
            </a:r>
            <a:r>
              <a:rPr lang="en-US" sz="1600" dirty="0"/>
              <a:t>was involuntarily terminated for “gross misconduct” </a:t>
            </a:r>
            <a:r>
              <a:rPr lang="en-US" sz="1600" dirty="0" smtClean="0"/>
              <a:t>(they technically do not </a:t>
            </a:r>
            <a:r>
              <a:rPr lang="en-US" sz="1600" dirty="0"/>
              <a:t>have </a:t>
            </a:r>
            <a:r>
              <a:rPr lang="en-US" sz="1600" dirty="0" smtClean="0"/>
              <a:t>a </a:t>
            </a:r>
            <a:r>
              <a:rPr lang="en-US" sz="1600" dirty="0"/>
              <a:t>COBRA </a:t>
            </a:r>
            <a:r>
              <a:rPr lang="en-US" sz="1600" dirty="0" smtClean="0"/>
              <a:t>QE, and</a:t>
            </a:r>
            <a:r>
              <a:rPr lang="en-US" sz="1600" dirty="0"/>
              <a:t>, therefore, would not be </a:t>
            </a:r>
            <a:r>
              <a:rPr lang="en-US" sz="1600" dirty="0" smtClean="0"/>
              <a:t>subsidy-eligible)</a:t>
            </a:r>
            <a:endParaRPr lang="en-US" sz="1600" dirty="0"/>
          </a:p>
          <a:p>
            <a:pPr lvl="2">
              <a:spcBef>
                <a:spcPts val="600"/>
              </a:spcBef>
              <a:buFont typeface="Wingdings" panose="05000000000000000000" pitchFamily="2" charset="2"/>
              <a:buChar char="Ø"/>
            </a:pPr>
            <a:r>
              <a:rPr lang="en-US" sz="1600" dirty="0" smtClean="0"/>
              <a:t>other QEs (employees </a:t>
            </a:r>
            <a:r>
              <a:rPr lang="en-US" sz="1600" dirty="0"/>
              <a:t>who lose coverage due to voluntarily ending </a:t>
            </a:r>
            <a:r>
              <a:rPr lang="en-US" sz="1600" dirty="0" smtClean="0"/>
              <a:t>employment, divorce, dependent aging out, etc.)</a:t>
            </a:r>
          </a:p>
          <a:p>
            <a:pPr lvl="1">
              <a:spcBef>
                <a:spcPts val="600"/>
              </a:spcBef>
              <a:buFont typeface="Wingdings" panose="05000000000000000000" pitchFamily="2" charset="2"/>
              <a:buChar char="Ø"/>
            </a:pPr>
            <a:r>
              <a:rPr lang="en-US" sz="1600" dirty="0" smtClean="0"/>
              <a:t>Subsidy IS potentially available </a:t>
            </a:r>
            <a:r>
              <a:rPr lang="en-US" sz="1600" dirty="0"/>
              <a:t>for anyone entitled to COBRA due to involuntary termination of employment or reduction in </a:t>
            </a:r>
            <a:r>
              <a:rPr lang="en-US" sz="1600" dirty="0" smtClean="0"/>
              <a:t>hours (</a:t>
            </a:r>
            <a:r>
              <a:rPr lang="en-US" sz="1600" dirty="0"/>
              <a:t>for any reason)</a:t>
            </a:r>
          </a:p>
          <a:p>
            <a:pPr lvl="2">
              <a:spcBef>
                <a:spcPts val="600"/>
              </a:spcBef>
              <a:buFont typeface="Wingdings" panose="05000000000000000000" pitchFamily="2" charset="2"/>
              <a:buChar char="Ø"/>
            </a:pPr>
            <a:r>
              <a:rPr lang="en-US" sz="1600" dirty="0"/>
              <a:t>Determination of whether a termination is involuntary is based on all facts and circumstances</a:t>
            </a:r>
          </a:p>
          <a:p>
            <a:pPr lvl="2">
              <a:spcBef>
                <a:spcPts val="600"/>
              </a:spcBef>
              <a:buFont typeface="Wingdings" panose="05000000000000000000" pitchFamily="2" charset="2"/>
              <a:buChar char="Ø"/>
            </a:pPr>
            <a:r>
              <a:rPr lang="en-US" sz="1600" dirty="0" smtClean="0"/>
              <a:t>To be eligible individual must elect COBRA coverage and send in special form to request AEI status </a:t>
            </a:r>
          </a:p>
          <a:p>
            <a:pPr lvl="2">
              <a:spcBef>
                <a:spcPts val="600"/>
              </a:spcBef>
              <a:buFont typeface="Wingdings" panose="05000000000000000000" pitchFamily="2" charset="2"/>
              <a:buChar char="Ø"/>
            </a:pPr>
            <a:r>
              <a:rPr lang="en-US" sz="1600" dirty="0" smtClean="0"/>
              <a:t>The individual cannot have another </a:t>
            </a:r>
            <a:r>
              <a:rPr lang="en-US" sz="1600" dirty="0"/>
              <a:t>offer of employer-sponsored coverage or access to Medicare </a:t>
            </a:r>
            <a:r>
              <a:rPr lang="en-US" sz="1600" dirty="0" smtClean="0"/>
              <a:t>coverage</a:t>
            </a:r>
          </a:p>
          <a:p>
            <a:pPr marL="0" indent="0">
              <a:buNone/>
            </a:pPr>
            <a:endParaRPr lang="en-US" dirty="0"/>
          </a:p>
        </p:txBody>
      </p:sp>
    </p:spTree>
    <p:extLst>
      <p:ext uri="{BB962C8B-B14F-4D97-AF65-F5344CB8AC3E}">
        <p14:creationId xmlns:p14="http://schemas.microsoft.com/office/powerpoint/2010/main" val="441978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COBRA Subsidy – Notices (new COBRA QBs) </a:t>
            </a:r>
            <a:endParaRPr lang="en-US" dirty="0"/>
          </a:p>
        </p:txBody>
      </p:sp>
      <p:sp>
        <p:nvSpPr>
          <p:cNvPr id="4" name="Content Placeholder 3"/>
          <p:cNvSpPr>
            <a:spLocks noGrp="1"/>
          </p:cNvSpPr>
          <p:nvPr>
            <p:ph idx="1"/>
          </p:nvPr>
        </p:nvSpPr>
        <p:spPr>
          <a:xfrm>
            <a:off x="785446" y="1294773"/>
            <a:ext cx="10895544" cy="4686366"/>
          </a:xfrm>
        </p:spPr>
        <p:txBody>
          <a:bodyPr/>
          <a:lstStyle/>
          <a:p>
            <a:pPr marL="0" indent="0">
              <a:buNone/>
            </a:pPr>
            <a:r>
              <a:rPr lang="en-US" dirty="0" smtClean="0"/>
              <a:t>COBRA </a:t>
            </a:r>
            <a:r>
              <a:rPr lang="en-US" dirty="0"/>
              <a:t>subsidy creates new notice requirements (different from the basic COBRA general notice </a:t>
            </a:r>
            <a:r>
              <a:rPr lang="en-US" dirty="0" smtClean="0"/>
              <a:t>requirement)</a:t>
            </a:r>
            <a:endParaRPr lang="en-US" dirty="0"/>
          </a:p>
          <a:p>
            <a:pPr lvl="1"/>
            <a:r>
              <a:rPr lang="en-US" sz="1600" dirty="0" smtClean="0"/>
              <a:t>DOL Model </a:t>
            </a:r>
            <a:r>
              <a:rPr lang="en-US" sz="1600" dirty="0"/>
              <a:t>Notices are </a:t>
            </a:r>
            <a:r>
              <a:rPr lang="en-US" sz="1600" dirty="0" smtClean="0"/>
              <a:t>available (not </a:t>
            </a:r>
            <a:r>
              <a:rPr lang="en-US" sz="1600" dirty="0"/>
              <a:t>mandated and can be modified as long as final notices include required </a:t>
            </a:r>
            <a:r>
              <a:rPr lang="en-US" sz="1600" dirty="0" smtClean="0"/>
              <a:t>detail)</a:t>
            </a:r>
            <a:endParaRPr lang="en-US" sz="1600" dirty="0"/>
          </a:p>
          <a:p>
            <a:pPr lvl="1"/>
            <a:r>
              <a:rPr lang="en-US" sz="1600" dirty="0"/>
              <a:t>Plans are encouraged to use </a:t>
            </a:r>
            <a:r>
              <a:rPr lang="en-US" sz="1600" dirty="0" smtClean="0"/>
              <a:t>model </a:t>
            </a:r>
            <a:r>
              <a:rPr lang="en-US" sz="1600" dirty="0"/>
              <a:t>notices to meet their notice obligations </a:t>
            </a:r>
          </a:p>
          <a:p>
            <a:pPr lvl="1"/>
            <a:r>
              <a:rPr lang="en-US" sz="1600" i="1" dirty="0"/>
              <a:t>The model notices </a:t>
            </a:r>
            <a:r>
              <a:rPr lang="en-US" sz="1600" b="1" i="1" dirty="0"/>
              <a:t>require</a:t>
            </a:r>
            <a:r>
              <a:rPr lang="en-US" sz="1600" i="1" dirty="0"/>
              <a:t> individual customization and cannot be used without that customization</a:t>
            </a:r>
            <a:endParaRPr lang="en-US" sz="1600" dirty="0"/>
          </a:p>
          <a:p>
            <a:pPr marL="0" lvl="0" indent="0">
              <a:buNone/>
            </a:pPr>
            <a:endParaRPr lang="en-US" dirty="0" smtClean="0"/>
          </a:p>
          <a:p>
            <a:pPr marL="0" lvl="0" indent="0">
              <a:buNone/>
            </a:pPr>
            <a:r>
              <a:rPr lang="en-US" u="sng" dirty="0" smtClean="0"/>
              <a:t>For </a:t>
            </a:r>
            <a:r>
              <a:rPr lang="en-US" b="1" u="sng" dirty="0"/>
              <a:t>any</a:t>
            </a:r>
            <a:r>
              <a:rPr lang="en-US" u="sng" dirty="0"/>
              <a:t> </a:t>
            </a:r>
            <a:r>
              <a:rPr lang="en-US" u="sng" dirty="0" smtClean="0"/>
              <a:t>QB </a:t>
            </a:r>
            <a:r>
              <a:rPr lang="en-US" u="sng" dirty="0"/>
              <a:t>who loses coverage and is offered COBRA beginning at some point between 4/1/21-9/30/21 </a:t>
            </a:r>
            <a:r>
              <a:rPr lang="en-US" dirty="0" smtClean="0"/>
              <a:t>(Subsidy </a:t>
            </a:r>
            <a:r>
              <a:rPr lang="en-US" dirty="0"/>
              <a:t>Period) – use </a:t>
            </a:r>
            <a:r>
              <a:rPr lang="en-US" i="1" dirty="0"/>
              <a:t>Model ARP General Notice and COBRA Continuation Coverage Election Notice</a:t>
            </a:r>
            <a:r>
              <a:rPr lang="en-US" dirty="0"/>
              <a:t>: </a:t>
            </a:r>
            <a:r>
              <a:rPr lang="en-US" u="sng" dirty="0">
                <a:hlinkClick r:id="rId2"/>
              </a:rPr>
              <a:t>MS </a:t>
            </a:r>
            <a:r>
              <a:rPr lang="en-US" u="sng" dirty="0" smtClean="0">
                <a:hlinkClick r:id="rId2"/>
              </a:rPr>
              <a:t>Word</a:t>
            </a:r>
            <a:endParaRPr lang="en-US" dirty="0"/>
          </a:p>
          <a:p>
            <a:pPr lvl="0"/>
            <a:r>
              <a:rPr lang="en-US" dirty="0"/>
              <a:t>Must include </a:t>
            </a:r>
            <a:r>
              <a:rPr lang="en-US" i="1" dirty="0" smtClean="0"/>
              <a:t>Summary </a:t>
            </a:r>
            <a:r>
              <a:rPr lang="en-US" i="1" dirty="0"/>
              <a:t>of COBRA Premium Assistance Provisions under the American Rescue Plan Act of 2021</a:t>
            </a:r>
            <a:r>
              <a:rPr lang="en-US" dirty="0"/>
              <a:t>: </a:t>
            </a:r>
            <a:r>
              <a:rPr lang="en-US" u="sng" dirty="0">
                <a:hlinkClick r:id="rId3"/>
              </a:rPr>
              <a:t>MS Word</a:t>
            </a:r>
            <a:r>
              <a:rPr lang="en-US" dirty="0"/>
              <a:t> </a:t>
            </a:r>
            <a:r>
              <a:rPr lang="en-US" dirty="0" smtClean="0"/>
              <a:t>(includes </a:t>
            </a:r>
            <a:r>
              <a:rPr lang="en-US" dirty="0"/>
              <a:t>forms necessary for establishing eligibility </a:t>
            </a:r>
            <a:r>
              <a:rPr lang="en-US" dirty="0" smtClean="0"/>
              <a:t>for </a:t>
            </a:r>
            <a:r>
              <a:rPr lang="en-US" dirty="0"/>
              <a:t>subsidy) </a:t>
            </a:r>
          </a:p>
          <a:p>
            <a:pPr lvl="0"/>
            <a:r>
              <a:rPr lang="en-US" dirty="0"/>
              <a:t>Notices may be provided </a:t>
            </a:r>
            <a:r>
              <a:rPr lang="en-US" dirty="0" smtClean="0"/>
              <a:t>as </a:t>
            </a:r>
            <a:r>
              <a:rPr lang="en-US" dirty="0"/>
              <a:t>supplement to </a:t>
            </a:r>
            <a:r>
              <a:rPr lang="en-US" dirty="0" smtClean="0"/>
              <a:t>standard </a:t>
            </a:r>
            <a:r>
              <a:rPr lang="en-US" dirty="0"/>
              <a:t>COBRA election notice or terms may be incorporated into </a:t>
            </a:r>
            <a:r>
              <a:rPr lang="en-US" dirty="0" smtClean="0"/>
              <a:t>COBRA </a:t>
            </a:r>
            <a:r>
              <a:rPr lang="en-US" dirty="0"/>
              <a:t>election notice</a:t>
            </a:r>
          </a:p>
          <a:p>
            <a:pPr lvl="0"/>
            <a:r>
              <a:rPr lang="en-US" dirty="0"/>
              <a:t>Notice must describe </a:t>
            </a:r>
            <a:r>
              <a:rPr lang="en-US" dirty="0" smtClean="0"/>
              <a:t>subsidy </a:t>
            </a:r>
            <a:r>
              <a:rPr lang="en-US" dirty="0"/>
              <a:t>and ability to enroll in </a:t>
            </a:r>
            <a:r>
              <a:rPr lang="en-US" dirty="0" smtClean="0"/>
              <a:t>different </a:t>
            </a:r>
            <a:r>
              <a:rPr lang="en-US" dirty="0"/>
              <a:t>coverage option (if so permitted by </a:t>
            </a:r>
            <a:r>
              <a:rPr lang="en-US" dirty="0" smtClean="0"/>
              <a:t>employer</a:t>
            </a:r>
            <a:r>
              <a:rPr lang="en-US" dirty="0"/>
              <a:t>)  </a:t>
            </a:r>
          </a:p>
          <a:p>
            <a:pPr lvl="0"/>
            <a:r>
              <a:rPr lang="en-US" dirty="0"/>
              <a:t>Provide Notice at </a:t>
            </a:r>
            <a:r>
              <a:rPr lang="en-US" dirty="0" smtClean="0"/>
              <a:t>time </a:t>
            </a:r>
            <a:r>
              <a:rPr lang="en-US" dirty="0"/>
              <a:t>that usual COBRA election notices are provided</a:t>
            </a:r>
          </a:p>
          <a:p>
            <a:pPr lvl="0"/>
            <a:r>
              <a:rPr lang="en-US" dirty="0"/>
              <a:t>AEIs must make an election for COBRA coverage to be in place during </a:t>
            </a:r>
            <a:r>
              <a:rPr lang="en-US" dirty="0" smtClean="0"/>
              <a:t>Subsidy Period</a:t>
            </a:r>
            <a:endParaRPr lang="en-US" dirty="0"/>
          </a:p>
        </p:txBody>
      </p:sp>
    </p:spTree>
    <p:extLst>
      <p:ext uri="{BB962C8B-B14F-4D97-AF65-F5344CB8AC3E}">
        <p14:creationId xmlns:p14="http://schemas.microsoft.com/office/powerpoint/2010/main" val="324127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COBRA Subsidy – Notices (QBs prior to 4/1/21)</a:t>
            </a:r>
            <a:endParaRPr lang="en-US" dirty="0"/>
          </a:p>
        </p:txBody>
      </p:sp>
      <p:sp>
        <p:nvSpPr>
          <p:cNvPr id="4" name="Content Placeholder 3"/>
          <p:cNvSpPr>
            <a:spLocks noGrp="1"/>
          </p:cNvSpPr>
          <p:nvPr>
            <p:ph idx="1"/>
          </p:nvPr>
        </p:nvSpPr>
        <p:spPr>
          <a:xfrm>
            <a:off x="785446" y="1294773"/>
            <a:ext cx="10895544" cy="4686366"/>
          </a:xfrm>
        </p:spPr>
        <p:txBody>
          <a:bodyPr/>
          <a:lstStyle/>
          <a:p>
            <a:pPr marL="0" lvl="0" indent="0">
              <a:buNone/>
            </a:pPr>
            <a:r>
              <a:rPr lang="en-US" u="sng" dirty="0" smtClean="0"/>
              <a:t>For </a:t>
            </a:r>
            <a:r>
              <a:rPr lang="en-US" b="1" u="sng" dirty="0" smtClean="0"/>
              <a:t>all</a:t>
            </a:r>
            <a:r>
              <a:rPr lang="en-US" u="sng" dirty="0" smtClean="0"/>
              <a:t> employees who experienced an involuntary termination or reduction in hours prior to 4/1/21 (beginning of Subsidy Period) and are still within 18-month COBRA period in April 2021 </a:t>
            </a:r>
            <a:r>
              <a:rPr lang="en-US" dirty="0" smtClean="0"/>
              <a:t>(whether they had elected, declined, or elected but discontinued coverage) - use </a:t>
            </a:r>
            <a:r>
              <a:rPr lang="en-US" i="1" dirty="0" smtClean="0"/>
              <a:t>Model Notice in Connection with Extended Election Period</a:t>
            </a:r>
            <a:r>
              <a:rPr lang="en-US" dirty="0" smtClean="0"/>
              <a:t>: </a:t>
            </a:r>
            <a:r>
              <a:rPr lang="en-US" u="sng" dirty="0" smtClean="0">
                <a:hlinkClick r:id="rId2"/>
              </a:rPr>
              <a:t>MS Word</a:t>
            </a:r>
            <a:r>
              <a:rPr lang="en-US" dirty="0" smtClean="0"/>
              <a:t> </a:t>
            </a:r>
          </a:p>
          <a:p>
            <a:pPr lvl="0"/>
            <a:r>
              <a:rPr lang="en-US" dirty="0" smtClean="0"/>
              <a:t>Applies generally to any involuntary termination or reduction in hours occurring back to October 2019, where 18 month period would begin 11/1/19 (employers need to identify AEIs and inform COBRA administrators)</a:t>
            </a:r>
          </a:p>
          <a:p>
            <a:pPr lvl="0"/>
            <a:r>
              <a:rPr lang="en-US" dirty="0" smtClean="0"/>
              <a:t>Must </a:t>
            </a:r>
            <a:r>
              <a:rPr lang="en-US" dirty="0"/>
              <a:t>include </a:t>
            </a:r>
            <a:r>
              <a:rPr lang="en-US" i="1" dirty="0" smtClean="0"/>
              <a:t>Summary </a:t>
            </a:r>
            <a:r>
              <a:rPr lang="en-US" i="1" dirty="0"/>
              <a:t>of COBRA Premium Assistance Provisions under the American Rescue Plan Act of 2021</a:t>
            </a:r>
            <a:r>
              <a:rPr lang="en-US" dirty="0"/>
              <a:t>: </a:t>
            </a:r>
            <a:r>
              <a:rPr lang="en-US" u="sng" dirty="0">
                <a:hlinkClick r:id="rId3"/>
              </a:rPr>
              <a:t>MS Word</a:t>
            </a:r>
            <a:r>
              <a:rPr lang="en-US" dirty="0"/>
              <a:t> </a:t>
            </a:r>
            <a:r>
              <a:rPr lang="en-US" dirty="0" smtClean="0"/>
              <a:t>(</a:t>
            </a:r>
            <a:r>
              <a:rPr lang="en-US" dirty="0"/>
              <a:t>includes </a:t>
            </a:r>
            <a:r>
              <a:rPr lang="en-US" dirty="0" smtClean="0"/>
              <a:t>forms </a:t>
            </a:r>
            <a:r>
              <a:rPr lang="en-US" dirty="0"/>
              <a:t>necessary for establishing eligibility for </a:t>
            </a:r>
            <a:r>
              <a:rPr lang="en-US" dirty="0" smtClean="0"/>
              <a:t>subsidy</a:t>
            </a:r>
            <a:r>
              <a:rPr lang="en-US" dirty="0"/>
              <a:t>) </a:t>
            </a:r>
          </a:p>
          <a:p>
            <a:pPr lvl="0"/>
            <a:r>
              <a:rPr lang="en-US" dirty="0"/>
              <a:t>Notice must describe </a:t>
            </a:r>
            <a:r>
              <a:rPr lang="en-US" dirty="0" smtClean="0"/>
              <a:t>subsidy </a:t>
            </a:r>
            <a:r>
              <a:rPr lang="en-US" dirty="0"/>
              <a:t>and ability to enroll in a different coverage option (if so permitted by </a:t>
            </a:r>
            <a:r>
              <a:rPr lang="en-US" dirty="0" smtClean="0"/>
              <a:t>employer</a:t>
            </a:r>
            <a:r>
              <a:rPr lang="en-US" dirty="0"/>
              <a:t>)  </a:t>
            </a:r>
          </a:p>
          <a:p>
            <a:pPr lvl="0"/>
            <a:r>
              <a:rPr lang="en-US" dirty="0"/>
              <a:t>Notice must be provided by 5/31/21</a:t>
            </a:r>
          </a:p>
          <a:p>
            <a:pPr lvl="0"/>
            <a:r>
              <a:rPr lang="en-US" dirty="0"/>
              <a:t>Individuals will then have 60 days following </a:t>
            </a:r>
            <a:r>
              <a:rPr lang="en-US" dirty="0" smtClean="0"/>
              <a:t>date </a:t>
            </a:r>
            <a:r>
              <a:rPr lang="en-US" dirty="0"/>
              <a:t>that Notice is provided to elect COBRA and subsidized coverage</a:t>
            </a:r>
          </a:p>
          <a:p>
            <a:pPr lvl="0"/>
            <a:r>
              <a:rPr lang="en-US" dirty="0"/>
              <a:t>AEIs do not have to pay retroactive premiums back to </a:t>
            </a:r>
            <a:r>
              <a:rPr lang="en-US" dirty="0" smtClean="0"/>
              <a:t>date </a:t>
            </a:r>
            <a:r>
              <a:rPr lang="en-US" dirty="0"/>
              <a:t>they originally lost coverage and became eligible for COBRA </a:t>
            </a:r>
          </a:p>
          <a:p>
            <a:pPr marL="0" lvl="0" indent="0">
              <a:buNone/>
            </a:pPr>
            <a:endParaRPr lang="en-US" dirty="0" smtClean="0"/>
          </a:p>
          <a:p>
            <a:pPr marL="0" lvl="0" indent="0">
              <a:buNone/>
            </a:pPr>
            <a:r>
              <a:rPr lang="en-US" dirty="0" smtClean="0"/>
              <a:t>QBs </a:t>
            </a:r>
            <a:r>
              <a:rPr lang="en-US" dirty="0"/>
              <a:t>still </a:t>
            </a:r>
            <a:r>
              <a:rPr lang="en-US" dirty="0" smtClean="0"/>
              <a:t>have </a:t>
            </a:r>
            <a:r>
              <a:rPr lang="en-US" dirty="0"/>
              <a:t>option to wait until </a:t>
            </a:r>
            <a:r>
              <a:rPr lang="en-US" dirty="0" smtClean="0"/>
              <a:t>end </a:t>
            </a:r>
            <a:r>
              <a:rPr lang="en-US" dirty="0"/>
              <a:t>of </a:t>
            </a:r>
            <a:r>
              <a:rPr lang="en-US" dirty="0" smtClean="0"/>
              <a:t>Outbreak </a:t>
            </a:r>
            <a:r>
              <a:rPr lang="en-US" dirty="0"/>
              <a:t>Period deadline extension to make their COBRA </a:t>
            </a:r>
            <a:r>
              <a:rPr lang="en-US" dirty="0" smtClean="0"/>
              <a:t>election for coverage back to original QE, </a:t>
            </a:r>
            <a:r>
              <a:rPr lang="en-US" dirty="0"/>
              <a:t>but to take advantage of </a:t>
            </a:r>
            <a:r>
              <a:rPr lang="en-US" dirty="0" smtClean="0"/>
              <a:t>subsidy</a:t>
            </a:r>
            <a:r>
              <a:rPr lang="en-US" dirty="0"/>
              <a:t>, they must make their COBRA </a:t>
            </a:r>
            <a:r>
              <a:rPr lang="en-US" dirty="0" smtClean="0"/>
              <a:t>election/identify as an AEI within </a:t>
            </a:r>
            <a:r>
              <a:rPr lang="en-US" dirty="0"/>
              <a:t>the 60 day special election period</a:t>
            </a:r>
          </a:p>
        </p:txBody>
      </p:sp>
    </p:spTree>
    <p:extLst>
      <p:ext uri="{BB962C8B-B14F-4D97-AF65-F5344CB8AC3E}">
        <p14:creationId xmlns:p14="http://schemas.microsoft.com/office/powerpoint/2010/main" val="3110698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1093881" y="1326938"/>
            <a:ext cx="7618196" cy="5037095"/>
          </a:xfrm>
        </p:spPr>
        <p:txBody>
          <a:bodyPr/>
          <a:lstStyle/>
          <a:p>
            <a:pPr marL="0" lvl="0" indent="0">
              <a:buNone/>
            </a:pPr>
            <a:r>
              <a:rPr lang="en-US" sz="2400" b="1" dirty="0" smtClean="0">
                <a:solidFill>
                  <a:srgbClr val="005DAA"/>
                </a:solidFill>
              </a:rPr>
              <a:t>Joe DiBella</a:t>
            </a:r>
          </a:p>
          <a:p>
            <a:pPr marL="0" lvl="0" indent="0">
              <a:buNone/>
            </a:pPr>
            <a:r>
              <a:rPr lang="en-US" sz="2400" dirty="0"/>
              <a:t>Health and Benefit </a:t>
            </a:r>
            <a:r>
              <a:rPr lang="en-US" sz="2400" dirty="0" smtClean="0"/>
              <a:t>Consulting, EVP - Managing </a:t>
            </a:r>
            <a:r>
              <a:rPr lang="en-US" sz="2400" dirty="0"/>
              <a:t>Director</a:t>
            </a:r>
            <a:endParaRPr lang="en-US" sz="2400" dirty="0" smtClean="0"/>
          </a:p>
          <a:p>
            <a:pPr marL="0" lvl="0" indent="0">
              <a:buNone/>
            </a:pPr>
            <a:r>
              <a:rPr lang="en-US" sz="2400" dirty="0" smtClean="0"/>
              <a:t>Conner Strong &amp; Buckelew | PERMA</a:t>
            </a:r>
          </a:p>
          <a:p>
            <a:pPr marL="0" lvl="0" indent="0">
              <a:buNone/>
            </a:pPr>
            <a:endParaRPr lang="en-US" sz="2400" dirty="0" smtClean="0"/>
          </a:p>
          <a:p>
            <a:pPr marL="0" lvl="0" indent="0">
              <a:buNone/>
            </a:pPr>
            <a:endParaRPr lang="en-US" sz="2400" dirty="0"/>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p:txBody>
          <a:bodyPr>
            <a:noAutofit/>
          </a:bodyPr>
          <a:lstStyle/>
          <a:p>
            <a:r>
              <a:rPr lang="en-US" sz="4000" dirty="0"/>
              <a:t>Welcome and Introductions</a:t>
            </a:r>
          </a:p>
        </p:txBody>
      </p:sp>
    </p:spTree>
    <p:extLst>
      <p:ext uri="{BB962C8B-B14F-4D97-AF65-F5344CB8AC3E}">
        <p14:creationId xmlns:p14="http://schemas.microsoft.com/office/powerpoint/2010/main" val="1552444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COBRA Subsidy – Notices (Subsidy expiration)</a:t>
            </a:r>
            <a:endParaRPr lang="en-US" dirty="0"/>
          </a:p>
        </p:txBody>
      </p:sp>
      <p:sp>
        <p:nvSpPr>
          <p:cNvPr id="4" name="Content Placeholder 3"/>
          <p:cNvSpPr>
            <a:spLocks noGrp="1"/>
          </p:cNvSpPr>
          <p:nvPr>
            <p:ph idx="1"/>
          </p:nvPr>
        </p:nvSpPr>
        <p:spPr>
          <a:xfrm>
            <a:off x="785446" y="1294773"/>
            <a:ext cx="10895544" cy="4686366"/>
          </a:xfrm>
        </p:spPr>
        <p:txBody>
          <a:bodyPr/>
          <a:lstStyle/>
          <a:p>
            <a:pPr marL="0" lvl="0" indent="0">
              <a:buNone/>
            </a:pPr>
            <a:r>
              <a:rPr lang="en-US" sz="1800" u="sng" dirty="0"/>
              <a:t>Notice must be provided to inform AEIs when their subsidy will expire</a:t>
            </a:r>
            <a:r>
              <a:rPr lang="en-US" sz="1800" dirty="0"/>
              <a:t>, and that </a:t>
            </a:r>
            <a:r>
              <a:rPr lang="en-US" sz="1800" dirty="0" smtClean="0"/>
              <a:t>individual </a:t>
            </a:r>
            <a:r>
              <a:rPr lang="en-US" sz="1800" dirty="0"/>
              <a:t>may be eligible for unsubsidized COBRA, Medicaid or the Health Insurance Marketplace - see</a:t>
            </a:r>
            <a:r>
              <a:rPr lang="en-US" sz="1800" i="1" dirty="0"/>
              <a:t> Model Notice of Expiration of Premium Assistance</a:t>
            </a:r>
            <a:r>
              <a:rPr lang="en-US" sz="1800" dirty="0"/>
              <a:t>: </a:t>
            </a:r>
            <a:r>
              <a:rPr lang="en-US" sz="1800" u="sng" dirty="0">
                <a:hlinkClick r:id="rId2"/>
              </a:rPr>
              <a:t>MS </a:t>
            </a:r>
            <a:r>
              <a:rPr lang="en-US" sz="1800" u="sng" dirty="0" smtClean="0">
                <a:hlinkClick r:id="rId2"/>
              </a:rPr>
              <a:t>Word</a:t>
            </a:r>
            <a:r>
              <a:rPr lang="en-US" sz="1800" dirty="0" smtClean="0"/>
              <a:t>:</a:t>
            </a:r>
            <a:endParaRPr lang="en-US" sz="1800" dirty="0"/>
          </a:p>
          <a:p>
            <a:pPr lvl="0"/>
            <a:r>
              <a:rPr lang="en-US" sz="1800" dirty="0" smtClean="0"/>
              <a:t>Subsidy </a:t>
            </a:r>
            <a:r>
              <a:rPr lang="en-US" sz="1800" dirty="0"/>
              <a:t>will end on </a:t>
            </a:r>
            <a:r>
              <a:rPr lang="en-US" sz="1800" dirty="0" smtClean="0"/>
              <a:t>earliest </a:t>
            </a:r>
            <a:r>
              <a:rPr lang="en-US" sz="1800" dirty="0"/>
              <a:t>of (i) 9/30/21, (ii) expiration of </a:t>
            </a:r>
            <a:r>
              <a:rPr lang="en-US" sz="1800" dirty="0" smtClean="0"/>
              <a:t>AEI’s </a:t>
            </a:r>
            <a:r>
              <a:rPr lang="en-US" sz="1800" dirty="0"/>
              <a:t>ordinary COBRA coverage (typically 18 months from </a:t>
            </a:r>
            <a:r>
              <a:rPr lang="en-US" sz="1800" dirty="0" smtClean="0"/>
              <a:t>date </a:t>
            </a:r>
            <a:r>
              <a:rPr lang="en-US" sz="1800" dirty="0"/>
              <a:t>of </a:t>
            </a:r>
            <a:r>
              <a:rPr lang="en-US" sz="1800" dirty="0" smtClean="0"/>
              <a:t>involuntary termination or reduction in hours), </a:t>
            </a:r>
            <a:r>
              <a:rPr lang="en-US" sz="1800" dirty="0"/>
              <a:t>or (iii) </a:t>
            </a:r>
            <a:r>
              <a:rPr lang="en-US" sz="1800" dirty="0" smtClean="0"/>
              <a:t>date AEI </a:t>
            </a:r>
            <a:r>
              <a:rPr lang="en-US" sz="1800" dirty="0"/>
              <a:t>becomes eligible for coverage under another group health plan or </a:t>
            </a:r>
            <a:r>
              <a:rPr lang="en-US" sz="1800" dirty="0" smtClean="0"/>
              <a:t>Medicare</a:t>
            </a:r>
            <a:r>
              <a:rPr lang="en-US" sz="1800" dirty="0"/>
              <a:t> </a:t>
            </a:r>
            <a:endParaRPr lang="en-US" sz="1800" dirty="0" smtClean="0"/>
          </a:p>
          <a:p>
            <a:pPr lvl="1"/>
            <a:r>
              <a:rPr lang="en-US" sz="1800" dirty="0" smtClean="0"/>
              <a:t>Notice </a:t>
            </a:r>
            <a:r>
              <a:rPr lang="en-US" sz="1800" dirty="0"/>
              <a:t>must be provided no more than 45 days and no fewer than 15 days before </a:t>
            </a:r>
            <a:r>
              <a:rPr lang="en-US" sz="1800" dirty="0" smtClean="0"/>
              <a:t>expiration date </a:t>
            </a:r>
            <a:r>
              <a:rPr lang="en-US" sz="1800" dirty="0"/>
              <a:t> </a:t>
            </a:r>
          </a:p>
        </p:txBody>
      </p:sp>
    </p:spTree>
    <p:extLst>
      <p:ext uri="{BB962C8B-B14F-4D97-AF65-F5344CB8AC3E}">
        <p14:creationId xmlns:p14="http://schemas.microsoft.com/office/powerpoint/2010/main" val="232223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COBRA Subsidy – Premium Payment and Tax Credit</a:t>
            </a:r>
            <a:endParaRPr lang="en-US" dirty="0"/>
          </a:p>
        </p:txBody>
      </p:sp>
      <p:sp>
        <p:nvSpPr>
          <p:cNvPr id="4" name="Content Placeholder 3"/>
          <p:cNvSpPr>
            <a:spLocks noGrp="1"/>
          </p:cNvSpPr>
          <p:nvPr>
            <p:ph idx="1"/>
          </p:nvPr>
        </p:nvSpPr>
        <p:spPr>
          <a:xfrm>
            <a:off x="965730" y="1294773"/>
            <a:ext cx="10715260" cy="4686366"/>
          </a:xfrm>
        </p:spPr>
        <p:txBody>
          <a:bodyPr/>
          <a:lstStyle/>
          <a:p>
            <a:r>
              <a:rPr lang="en-US" sz="1800" dirty="0" smtClean="0"/>
              <a:t>AEI will </a:t>
            </a:r>
            <a:r>
              <a:rPr lang="en-US" sz="1800" dirty="0"/>
              <a:t>pay zero </a:t>
            </a:r>
            <a:r>
              <a:rPr lang="en-US" sz="1800" dirty="0" smtClean="0"/>
              <a:t>dollars during </a:t>
            </a:r>
            <a:r>
              <a:rPr lang="en-US" sz="1800" dirty="0"/>
              <a:t>subsidy period and </a:t>
            </a:r>
            <a:r>
              <a:rPr lang="en-US" sz="1800" dirty="0" smtClean="0"/>
              <a:t>employer will </a:t>
            </a:r>
            <a:r>
              <a:rPr lang="en-US" sz="1800" dirty="0"/>
              <a:t>pay </a:t>
            </a:r>
            <a:r>
              <a:rPr lang="en-US" sz="1800" dirty="0" smtClean="0"/>
              <a:t>full </a:t>
            </a:r>
            <a:r>
              <a:rPr lang="en-US" sz="1800" dirty="0"/>
              <a:t>premium (100%) or </a:t>
            </a:r>
            <a:r>
              <a:rPr lang="en-US" sz="1800" dirty="0" smtClean="0"/>
              <a:t>employer </a:t>
            </a:r>
            <a:r>
              <a:rPr lang="en-US" sz="1800" dirty="0"/>
              <a:t>will cover </a:t>
            </a:r>
            <a:r>
              <a:rPr lang="en-US" sz="1800" dirty="0" smtClean="0"/>
              <a:t>AEIs </a:t>
            </a:r>
            <a:r>
              <a:rPr lang="en-US" sz="1800" dirty="0"/>
              <a:t>at no cost under </a:t>
            </a:r>
            <a:r>
              <a:rPr lang="en-US" sz="1800" dirty="0" smtClean="0"/>
              <a:t>self-insured plan</a:t>
            </a:r>
          </a:p>
          <a:p>
            <a:pPr lvl="1"/>
            <a:r>
              <a:rPr lang="en-US" sz="1800" dirty="0"/>
              <a:t>Subsidy amounts </a:t>
            </a:r>
            <a:r>
              <a:rPr lang="en-US" sz="1800" dirty="0" smtClean="0"/>
              <a:t>are </a:t>
            </a:r>
            <a:r>
              <a:rPr lang="en-US" sz="1800" dirty="0"/>
              <a:t>not </a:t>
            </a:r>
            <a:r>
              <a:rPr lang="en-US" sz="1800" dirty="0" smtClean="0"/>
              <a:t>counted </a:t>
            </a:r>
            <a:r>
              <a:rPr lang="en-US" sz="1800" dirty="0"/>
              <a:t>in gross income for </a:t>
            </a:r>
            <a:r>
              <a:rPr lang="en-US" sz="1800" dirty="0" smtClean="0"/>
              <a:t>recipient</a:t>
            </a:r>
          </a:p>
          <a:p>
            <a:pPr lvl="1"/>
            <a:r>
              <a:rPr lang="en-US" sz="1800" dirty="0" smtClean="0"/>
              <a:t>Eligible </a:t>
            </a:r>
            <a:r>
              <a:rPr lang="en-US" sz="1800" dirty="0"/>
              <a:t>individuals who already </a:t>
            </a:r>
            <a:r>
              <a:rPr lang="en-US" sz="1800" dirty="0" smtClean="0"/>
              <a:t>made payment for subsidy period should </a:t>
            </a:r>
            <a:r>
              <a:rPr lang="en-US" sz="1800" dirty="0"/>
              <a:t>be reimbursed within 60 days of their premium payment </a:t>
            </a:r>
            <a:endParaRPr lang="en-US" sz="1800" dirty="0" smtClean="0"/>
          </a:p>
          <a:p>
            <a:r>
              <a:rPr lang="en-US" sz="1800" dirty="0" smtClean="0"/>
              <a:t>Employers </a:t>
            </a:r>
            <a:r>
              <a:rPr lang="en-US" sz="1800" dirty="0"/>
              <a:t>will then recover </a:t>
            </a:r>
            <a:r>
              <a:rPr lang="en-US" sz="1800" dirty="0" smtClean="0"/>
              <a:t>premiums (including 2% administrative fee) through </a:t>
            </a:r>
            <a:r>
              <a:rPr lang="en-US" sz="1800" dirty="0"/>
              <a:t>a payroll tax credit (similar to how employers recovered mandatory </a:t>
            </a:r>
            <a:r>
              <a:rPr lang="en-US" sz="1800" dirty="0" smtClean="0"/>
              <a:t>FFCRA </a:t>
            </a:r>
            <a:r>
              <a:rPr lang="en-US" sz="1800" dirty="0"/>
              <a:t>paid leave </a:t>
            </a:r>
            <a:r>
              <a:rPr lang="en-US" sz="1800" dirty="0" smtClean="0"/>
              <a:t>costs) </a:t>
            </a:r>
          </a:p>
          <a:p>
            <a:pPr lvl="1"/>
            <a:r>
              <a:rPr lang="en-US" sz="1800" dirty="0" smtClean="0"/>
              <a:t>Pending </a:t>
            </a:r>
            <a:r>
              <a:rPr lang="en-US" sz="1800" dirty="0"/>
              <a:t>IRS rules for claiming credits and advance payments </a:t>
            </a:r>
            <a:endParaRPr lang="en-US" sz="1800" dirty="0" smtClean="0"/>
          </a:p>
          <a:p>
            <a:pPr marL="457200" lvl="1" indent="0">
              <a:buNone/>
            </a:pPr>
            <a:endParaRPr lang="en-US" dirty="0" smtClean="0"/>
          </a:p>
        </p:txBody>
      </p:sp>
    </p:spTree>
    <p:extLst>
      <p:ext uri="{BB962C8B-B14F-4D97-AF65-F5344CB8AC3E}">
        <p14:creationId xmlns:p14="http://schemas.microsoft.com/office/powerpoint/2010/main" val="406723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6619" y="3719223"/>
            <a:ext cx="6017596" cy="1033530"/>
          </a:xfrm>
        </p:spPr>
        <p:txBody>
          <a:bodyPr>
            <a:noAutofit/>
          </a:bodyPr>
          <a:lstStyle/>
          <a:p>
            <a:r>
              <a:rPr lang="en-US" sz="4500" dirty="0"/>
              <a:t>COVID-19 Vaccine</a:t>
            </a:r>
            <a:br>
              <a:rPr lang="en-US" sz="4500" dirty="0"/>
            </a:br>
            <a:r>
              <a:rPr lang="en-US" sz="4500" dirty="0" smtClean="0"/>
              <a:t>Employer/Employee Issues</a:t>
            </a:r>
            <a:endParaRPr lang="en-US" sz="4500" dirty="0"/>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l="-381" t="35064" r="381" b="9462"/>
          <a:stretch/>
        </p:blipFill>
        <p:spPr>
          <a:xfrm>
            <a:off x="5745670" y="1958155"/>
            <a:ext cx="6450618" cy="2194745"/>
          </a:xfrm>
          <a:prstGeom prst="rect">
            <a:avLst/>
          </a:prstGeom>
        </p:spPr>
      </p:pic>
    </p:spTree>
    <p:extLst>
      <p:ext uri="{BB962C8B-B14F-4D97-AF65-F5344CB8AC3E}">
        <p14:creationId xmlns:p14="http://schemas.microsoft.com/office/powerpoint/2010/main" val="927173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963098" y="1103308"/>
            <a:ext cx="10560687" cy="5037095"/>
          </a:xfrm>
        </p:spPr>
        <p:txBody>
          <a:bodyPr/>
          <a:lstStyle/>
          <a:p>
            <a:pPr marL="0" indent="0">
              <a:buNone/>
            </a:pPr>
            <a:r>
              <a:rPr lang="en-US" sz="2000" dirty="0" smtClean="0">
                <a:solidFill>
                  <a:srgbClr val="FF0000"/>
                </a:solidFill>
              </a:rPr>
              <a:t>Many Americans scared of COVID-19 vaccine </a:t>
            </a:r>
          </a:p>
          <a:p>
            <a:pPr marL="0" indent="0">
              <a:buNone/>
            </a:pPr>
            <a:r>
              <a:rPr lang="en-US" sz="2000" dirty="0" smtClean="0"/>
              <a:t>According </a:t>
            </a:r>
            <a:r>
              <a:rPr lang="en-US" sz="2000" dirty="0"/>
              <a:t>to CDC, fewer than half of Americans get annual seasonal flu shot, even though </a:t>
            </a:r>
            <a:r>
              <a:rPr lang="en-US" sz="2000" dirty="0" smtClean="0"/>
              <a:t>inexpensive </a:t>
            </a:r>
            <a:r>
              <a:rPr lang="en-US" sz="2000" dirty="0"/>
              <a:t>and often free, widely available and requires </a:t>
            </a:r>
            <a:r>
              <a:rPr lang="en-US" sz="2000" dirty="0" smtClean="0"/>
              <a:t>single </a:t>
            </a:r>
            <a:r>
              <a:rPr lang="en-US" sz="2000" dirty="0"/>
              <a:t>dose</a:t>
            </a:r>
          </a:p>
          <a:p>
            <a:pPr lvl="1"/>
            <a:r>
              <a:rPr lang="en-US" sz="1800" dirty="0"/>
              <a:t>Flu vaccination coverage for all age groups (except children under 2) falls below national target of 70%</a:t>
            </a:r>
          </a:p>
          <a:p>
            <a:pPr lvl="1"/>
            <a:r>
              <a:rPr lang="en-US" sz="1800" dirty="0"/>
              <a:t>Among adults 18 and older it is 43.3%</a:t>
            </a:r>
          </a:p>
          <a:p>
            <a:pPr lvl="1"/>
            <a:r>
              <a:rPr lang="en-US" sz="1800" dirty="0"/>
              <a:t>For adults 18-49, vaccination coverage in general is 33.6%, the lowest among any age group</a:t>
            </a:r>
          </a:p>
          <a:p>
            <a:pPr marL="0" indent="0">
              <a:buNone/>
            </a:pPr>
            <a:r>
              <a:rPr lang="en-US" sz="2000" i="1" dirty="0" smtClean="0"/>
              <a:t>What is level of COVID-19 vaccination that would provide protection for population at-large, including those who are unable to take vaccine for medical reasons?</a:t>
            </a:r>
          </a:p>
          <a:p>
            <a:pPr lvl="1"/>
            <a:r>
              <a:rPr lang="en-US" sz="1800" dirty="0" smtClean="0"/>
              <a:t>Per infectious-disease expert Dr. Anthony Fauci, at least 75% of population will need to be vaccinated for country to return to normal</a:t>
            </a:r>
          </a:p>
          <a:p>
            <a:pPr lvl="1"/>
            <a:r>
              <a:rPr lang="en-US" sz="1800" dirty="0" smtClean="0"/>
              <a:t>Some suggest number may be closer to 40-50%</a:t>
            </a:r>
          </a:p>
          <a:p>
            <a:endParaRPr lang="en-US" sz="2400" dirty="0"/>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p:txBody>
          <a:bodyPr>
            <a:noAutofit/>
          </a:bodyPr>
          <a:lstStyle/>
          <a:p>
            <a:r>
              <a:rPr lang="en-US" sz="4000" dirty="0" smtClean="0"/>
              <a:t>Concerns Related to COVID-19 Vaccine</a:t>
            </a:r>
            <a:endParaRPr lang="en-US" sz="4000" dirty="0"/>
          </a:p>
        </p:txBody>
      </p:sp>
    </p:spTree>
    <p:extLst>
      <p:ext uri="{BB962C8B-B14F-4D97-AF65-F5344CB8AC3E}">
        <p14:creationId xmlns:p14="http://schemas.microsoft.com/office/powerpoint/2010/main" val="377206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33BB4-A7EC-4B29-8BC2-B0AE50076F13}"/>
              </a:ext>
            </a:extLst>
          </p:cNvPr>
          <p:cNvSpPr>
            <a:spLocks noGrp="1"/>
          </p:cNvSpPr>
          <p:nvPr>
            <p:ph idx="1"/>
          </p:nvPr>
        </p:nvSpPr>
        <p:spPr>
          <a:xfrm>
            <a:off x="963098" y="1189032"/>
            <a:ext cx="10319418" cy="5037095"/>
          </a:xfrm>
        </p:spPr>
        <p:txBody>
          <a:bodyPr/>
          <a:lstStyle/>
          <a:p>
            <a:pPr marL="0" indent="0">
              <a:buNone/>
            </a:pPr>
            <a:r>
              <a:rPr lang="en-US" sz="2000" b="1" dirty="0"/>
              <a:t>Benefits to </a:t>
            </a:r>
            <a:r>
              <a:rPr lang="en-US" sz="2000" b="1" dirty="0" smtClean="0"/>
              <a:t>Employers</a:t>
            </a:r>
            <a:endParaRPr lang="en-US" sz="2000" b="1" dirty="0"/>
          </a:p>
          <a:p>
            <a:r>
              <a:rPr lang="en-US" sz="1800" dirty="0"/>
              <a:t>Reduces cost by decreasing time missed from work to get vaccinated</a:t>
            </a:r>
          </a:p>
          <a:p>
            <a:r>
              <a:rPr lang="en-US" sz="1800" dirty="0"/>
              <a:t>Reduces cost by reducing absences due to illness, resulting in improved productivity</a:t>
            </a:r>
          </a:p>
          <a:p>
            <a:r>
              <a:rPr lang="en-US" sz="1800" dirty="0"/>
              <a:t>Vaccination often already covered under employee health plans</a:t>
            </a:r>
          </a:p>
          <a:p>
            <a:r>
              <a:rPr lang="en-US" sz="1800" dirty="0"/>
              <a:t>Improves morale</a:t>
            </a:r>
          </a:p>
          <a:p>
            <a:pPr marL="0" indent="0">
              <a:buNone/>
            </a:pPr>
            <a:r>
              <a:rPr lang="en-US" sz="2000" b="1" dirty="0"/>
              <a:t>Benefits to </a:t>
            </a:r>
            <a:r>
              <a:rPr lang="en-US" sz="2000" b="1" dirty="0" smtClean="0"/>
              <a:t>Employees</a:t>
            </a:r>
            <a:endParaRPr lang="en-US" sz="2000" b="1" dirty="0"/>
          </a:p>
          <a:p>
            <a:r>
              <a:rPr lang="en-US" sz="1800" dirty="0"/>
              <a:t>Reduces absences due to sickness and doctor visits</a:t>
            </a:r>
          </a:p>
          <a:p>
            <a:r>
              <a:rPr lang="en-US" sz="1800" dirty="0"/>
              <a:t>Improves health</a:t>
            </a:r>
          </a:p>
          <a:p>
            <a:r>
              <a:rPr lang="en-US" sz="1800" dirty="0"/>
              <a:t>Convenience</a:t>
            </a:r>
          </a:p>
          <a:p>
            <a:r>
              <a:rPr lang="en-US" sz="1800" dirty="0"/>
              <a:t>Improves morale</a:t>
            </a:r>
          </a:p>
          <a:p>
            <a:pPr marL="0" indent="0">
              <a:buNone/>
            </a:pPr>
            <a:r>
              <a:rPr lang="en-US" sz="2000" i="1" dirty="0"/>
              <a:t>Benefits will vary based on investment by employers in championing vaccination and number of employees </a:t>
            </a:r>
            <a:r>
              <a:rPr lang="en-US" sz="2000" i="1" dirty="0" smtClean="0"/>
              <a:t>vaccinated</a:t>
            </a:r>
            <a:endParaRPr lang="en-US" sz="2000" dirty="0"/>
          </a:p>
          <a:p>
            <a:pPr marL="0" indent="0" fontAlgn="base">
              <a:buNone/>
            </a:pPr>
            <a:endParaRPr lang="en-US" sz="2200" b="1" i="1" dirty="0" smtClean="0">
              <a:solidFill>
                <a:srgbClr val="FF0000"/>
              </a:solidFill>
            </a:endParaRPr>
          </a:p>
        </p:txBody>
      </p:sp>
      <p:sp>
        <p:nvSpPr>
          <p:cNvPr id="2" name="Title 1">
            <a:extLst>
              <a:ext uri="{FF2B5EF4-FFF2-40B4-BE49-F238E27FC236}">
                <a16:creationId xmlns:a16="http://schemas.microsoft.com/office/drawing/2014/main" id="{B82A0120-3114-4CAC-AA0B-43AD3C29F3DF}"/>
              </a:ext>
            </a:extLst>
          </p:cNvPr>
          <p:cNvSpPr>
            <a:spLocks noGrp="1"/>
          </p:cNvSpPr>
          <p:nvPr>
            <p:ph type="title"/>
          </p:nvPr>
        </p:nvSpPr>
        <p:spPr>
          <a:xfrm>
            <a:off x="963098" y="463463"/>
            <a:ext cx="9935814" cy="567896"/>
          </a:xfrm>
        </p:spPr>
        <p:txBody>
          <a:bodyPr>
            <a:noAutofit/>
          </a:bodyPr>
          <a:lstStyle/>
          <a:p>
            <a:pPr fontAlgn="base"/>
            <a:r>
              <a:rPr lang="en-US" sz="4000" dirty="0"/>
              <a:t>Benefits of Workplace Vaccination</a:t>
            </a:r>
            <a:endParaRPr lang="en-US" sz="5400" b="1" i="1" dirty="0">
              <a:solidFill>
                <a:srgbClr val="FF0000"/>
              </a:solidFill>
            </a:endParaRPr>
          </a:p>
        </p:txBody>
      </p:sp>
    </p:spTree>
    <p:extLst>
      <p:ext uri="{BB962C8B-B14F-4D97-AF65-F5344CB8AC3E}">
        <p14:creationId xmlns:p14="http://schemas.microsoft.com/office/powerpoint/2010/main" val="410868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33BB4-A7EC-4B29-8BC2-B0AE50076F13}"/>
              </a:ext>
            </a:extLst>
          </p:cNvPr>
          <p:cNvSpPr>
            <a:spLocks noGrp="1"/>
          </p:cNvSpPr>
          <p:nvPr>
            <p:ph idx="1"/>
          </p:nvPr>
        </p:nvSpPr>
        <p:spPr>
          <a:xfrm>
            <a:off x="963098" y="1130040"/>
            <a:ext cx="10304670" cy="5037095"/>
          </a:xfrm>
        </p:spPr>
        <p:txBody>
          <a:bodyPr/>
          <a:lstStyle/>
          <a:p>
            <a:pPr marL="0" indent="0" fontAlgn="base">
              <a:buNone/>
            </a:pPr>
            <a:r>
              <a:rPr lang="en-US" sz="2000" dirty="0" smtClean="0"/>
              <a:t>Many employers take </a:t>
            </a:r>
            <a:r>
              <a:rPr lang="en-US" sz="2000" dirty="0"/>
              <a:t>action to keep </a:t>
            </a:r>
            <a:r>
              <a:rPr lang="en-US" sz="2000" dirty="0" smtClean="0"/>
              <a:t>their workplace </a:t>
            </a:r>
            <a:r>
              <a:rPr lang="en-US" sz="2000" dirty="0"/>
              <a:t>healthy </a:t>
            </a:r>
            <a:r>
              <a:rPr lang="en-US" sz="2000" dirty="0" smtClean="0"/>
              <a:t>during seasonal flu season</a:t>
            </a:r>
          </a:p>
          <a:p>
            <a:pPr fontAlgn="base"/>
            <a:r>
              <a:rPr lang="en-US" sz="1800" dirty="0" smtClean="0"/>
              <a:t>Offering </a:t>
            </a:r>
            <a:r>
              <a:rPr lang="en-US" sz="1800" dirty="0"/>
              <a:t>free on-site flu </a:t>
            </a:r>
            <a:r>
              <a:rPr lang="en-US" sz="1800" dirty="0" smtClean="0"/>
              <a:t>vaccinations </a:t>
            </a:r>
            <a:r>
              <a:rPr lang="en-US" sz="1800" dirty="0"/>
              <a:t>at </a:t>
            </a:r>
            <a:r>
              <a:rPr lang="en-US" sz="1800" dirty="0" smtClean="0"/>
              <a:t>business locations </a:t>
            </a:r>
          </a:p>
          <a:p>
            <a:pPr fontAlgn="base"/>
            <a:r>
              <a:rPr lang="en-US" sz="1800" dirty="0" smtClean="0"/>
              <a:t>If on-site flu vaccines not available, </a:t>
            </a:r>
            <a:r>
              <a:rPr lang="en-US" sz="1800" dirty="0"/>
              <a:t>encourage employees to seek flu vaccination in </a:t>
            </a:r>
            <a:r>
              <a:rPr lang="en-US" sz="1800" dirty="0" smtClean="0"/>
              <a:t>community</a:t>
            </a:r>
          </a:p>
          <a:p>
            <a:pPr fontAlgn="base"/>
            <a:r>
              <a:rPr lang="en-US" sz="1800" dirty="0" smtClean="0"/>
              <a:t>Make </a:t>
            </a:r>
            <a:r>
              <a:rPr lang="en-US" sz="1800" dirty="0"/>
              <a:t>annual flu vaccinations part of </a:t>
            </a:r>
            <a:r>
              <a:rPr lang="en-US" sz="1800" dirty="0" smtClean="0"/>
              <a:t>workplace </a:t>
            </a:r>
            <a:r>
              <a:rPr lang="en-US" sz="1800" dirty="0"/>
              <a:t>wellness program </a:t>
            </a:r>
            <a:endParaRPr lang="en-US" sz="1800" dirty="0" smtClean="0"/>
          </a:p>
          <a:p>
            <a:pPr lvl="1" fontAlgn="base"/>
            <a:r>
              <a:rPr lang="en-US" sz="1800" dirty="0" smtClean="0"/>
              <a:t>Offers </a:t>
            </a:r>
            <a:r>
              <a:rPr lang="en-US" sz="1800" dirty="0"/>
              <a:t>many benefits to </a:t>
            </a:r>
            <a:r>
              <a:rPr lang="en-US" sz="1800" dirty="0" smtClean="0"/>
              <a:t>employer and employees</a:t>
            </a:r>
          </a:p>
          <a:p>
            <a:pPr lvl="1" fontAlgn="base"/>
            <a:endParaRPr lang="en-US" sz="2000" dirty="0"/>
          </a:p>
          <a:p>
            <a:pPr marL="0" indent="0" fontAlgn="base">
              <a:buNone/>
            </a:pPr>
            <a:r>
              <a:rPr lang="en-US" sz="2000" dirty="0" smtClean="0"/>
              <a:t>See more from CDC on “Promoting </a:t>
            </a:r>
            <a:r>
              <a:rPr lang="en-US" sz="2000" dirty="0"/>
              <a:t>Vaccination in the </a:t>
            </a:r>
            <a:r>
              <a:rPr lang="en-US" sz="2000" dirty="0" smtClean="0"/>
              <a:t>Workplace”</a:t>
            </a:r>
            <a:endParaRPr lang="en-US" sz="2000" dirty="0"/>
          </a:p>
          <a:p>
            <a:pPr lvl="1" fontAlgn="base">
              <a:buFont typeface="Wingdings" panose="05000000000000000000" pitchFamily="2" charset="2"/>
              <a:buChar char="Ø"/>
            </a:pPr>
            <a:r>
              <a:rPr lang="en-US" sz="2000" b="1" i="1" dirty="0" smtClean="0">
                <a:solidFill>
                  <a:srgbClr val="FF0000"/>
                </a:solidFill>
                <a:hlinkClick r:id="rId2"/>
              </a:rPr>
              <a:t>https</a:t>
            </a:r>
            <a:r>
              <a:rPr lang="en-US" sz="2000" b="1" i="1" dirty="0">
                <a:solidFill>
                  <a:srgbClr val="FF0000"/>
                </a:solidFill>
                <a:hlinkClick r:id="rId2"/>
              </a:rPr>
              <a:t>://www.cdc.gov/flu/business/promoting-vaccines-workplace.htm</a:t>
            </a:r>
            <a:endParaRPr lang="en-US" sz="2000" b="1" i="1" dirty="0" smtClean="0">
              <a:solidFill>
                <a:srgbClr val="FF0000"/>
              </a:solidFill>
            </a:endParaRPr>
          </a:p>
        </p:txBody>
      </p:sp>
      <p:sp>
        <p:nvSpPr>
          <p:cNvPr id="2" name="Title 1">
            <a:extLst>
              <a:ext uri="{FF2B5EF4-FFF2-40B4-BE49-F238E27FC236}">
                <a16:creationId xmlns:a16="http://schemas.microsoft.com/office/drawing/2014/main" id="{B82A0120-3114-4CAC-AA0B-43AD3C29F3DF}"/>
              </a:ext>
            </a:extLst>
          </p:cNvPr>
          <p:cNvSpPr>
            <a:spLocks noGrp="1"/>
          </p:cNvSpPr>
          <p:nvPr>
            <p:ph type="title"/>
          </p:nvPr>
        </p:nvSpPr>
        <p:spPr>
          <a:xfrm>
            <a:off x="963098" y="463463"/>
            <a:ext cx="9935814" cy="567896"/>
          </a:xfrm>
        </p:spPr>
        <p:txBody>
          <a:bodyPr>
            <a:noAutofit/>
          </a:bodyPr>
          <a:lstStyle/>
          <a:p>
            <a:r>
              <a:rPr lang="en-US" sz="4000" dirty="0" smtClean="0"/>
              <a:t>Promoting Flu Vaccines in Workplace</a:t>
            </a:r>
            <a:endParaRPr lang="en-US" sz="4000" dirty="0"/>
          </a:p>
        </p:txBody>
      </p:sp>
    </p:spTree>
    <p:extLst>
      <p:ext uri="{BB962C8B-B14F-4D97-AF65-F5344CB8AC3E}">
        <p14:creationId xmlns:p14="http://schemas.microsoft.com/office/powerpoint/2010/main" val="108716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818708" y="1103308"/>
            <a:ext cx="10705078" cy="5037095"/>
          </a:xfrm>
        </p:spPr>
        <p:txBody>
          <a:bodyPr/>
          <a:lstStyle/>
          <a:p>
            <a:pPr marL="0" indent="0">
              <a:buNone/>
            </a:pPr>
            <a:r>
              <a:rPr lang="en-US" sz="2000" dirty="0" smtClean="0"/>
              <a:t>Employers/plan sponsors should encourage employees/members to </a:t>
            </a:r>
            <a:r>
              <a:rPr lang="en-US" sz="2000" dirty="0"/>
              <a:t>obtain </a:t>
            </a:r>
            <a:r>
              <a:rPr lang="en-US" sz="2000" dirty="0" smtClean="0"/>
              <a:t>COVID-19 vaccine</a:t>
            </a:r>
          </a:p>
          <a:p>
            <a:r>
              <a:rPr lang="en-US" sz="1800" dirty="0" smtClean="0"/>
              <a:t>Many carriers developing educational </a:t>
            </a:r>
            <a:r>
              <a:rPr lang="en-US" sz="1800" dirty="0"/>
              <a:t>materials </a:t>
            </a:r>
            <a:r>
              <a:rPr lang="en-US" sz="1800" dirty="0" smtClean="0"/>
              <a:t>that </a:t>
            </a:r>
            <a:r>
              <a:rPr lang="en-US" sz="1800" dirty="0"/>
              <a:t>can be used to educate </a:t>
            </a:r>
            <a:r>
              <a:rPr lang="en-US" sz="1800" dirty="0" smtClean="0"/>
              <a:t>employees/members </a:t>
            </a:r>
            <a:r>
              <a:rPr lang="en-US" sz="1800" dirty="0"/>
              <a:t>on </a:t>
            </a:r>
            <a:r>
              <a:rPr lang="en-US" sz="1800" dirty="0" smtClean="0"/>
              <a:t>effectiveness </a:t>
            </a:r>
            <a:r>
              <a:rPr lang="en-US" sz="1800" dirty="0"/>
              <a:t>and safety </a:t>
            </a:r>
            <a:r>
              <a:rPr lang="en-US" sz="1800" dirty="0" smtClean="0"/>
              <a:t>of </a:t>
            </a:r>
            <a:r>
              <a:rPr lang="en-US" sz="1800" dirty="0"/>
              <a:t>COVID-19 vaccine and where to obtain </a:t>
            </a:r>
            <a:r>
              <a:rPr lang="en-US" sz="1800" dirty="0" smtClean="0"/>
              <a:t>vaccine</a:t>
            </a:r>
          </a:p>
          <a:p>
            <a:pPr marL="0" indent="0">
              <a:lnSpc>
                <a:spcPct val="100000"/>
              </a:lnSpc>
              <a:spcBef>
                <a:spcPts val="0"/>
              </a:spcBef>
              <a:buNone/>
            </a:pPr>
            <a:endParaRPr lang="en-US" sz="2000" b="1" dirty="0" smtClean="0"/>
          </a:p>
          <a:p>
            <a:pPr marL="0" indent="0">
              <a:lnSpc>
                <a:spcPct val="100000"/>
              </a:lnSpc>
              <a:spcBef>
                <a:spcPts val="0"/>
              </a:spcBef>
              <a:buNone/>
            </a:pPr>
            <a:r>
              <a:rPr lang="en-US" sz="2000" b="1" i="1" dirty="0" smtClean="0"/>
              <a:t>What </a:t>
            </a:r>
            <a:r>
              <a:rPr lang="en-US" sz="2000" b="1" i="1" dirty="0"/>
              <a:t>happens after </a:t>
            </a:r>
            <a:r>
              <a:rPr lang="en-US" sz="2000" b="1" i="1" dirty="0" smtClean="0"/>
              <a:t>an employee gets COVID-19 </a:t>
            </a:r>
            <a:r>
              <a:rPr lang="en-US" sz="2000" b="1" i="1" dirty="0"/>
              <a:t>vaccine? </a:t>
            </a:r>
            <a:endParaRPr lang="en-US" sz="2000" b="1" i="1" dirty="0" smtClean="0"/>
          </a:p>
          <a:p>
            <a:pPr>
              <a:lnSpc>
                <a:spcPct val="100000"/>
              </a:lnSpc>
              <a:spcBef>
                <a:spcPts val="0"/>
              </a:spcBef>
            </a:pPr>
            <a:r>
              <a:rPr lang="en-US" sz="1800" dirty="0" smtClean="0"/>
              <a:t>Mild side effects possible (pain at injection site, fatigue, aching muscles)</a:t>
            </a:r>
          </a:p>
          <a:p>
            <a:pPr>
              <a:lnSpc>
                <a:spcPct val="100000"/>
              </a:lnSpc>
              <a:spcBef>
                <a:spcPts val="0"/>
              </a:spcBef>
            </a:pPr>
            <a:r>
              <a:rPr lang="en-US" sz="1800" dirty="0" smtClean="0"/>
              <a:t>Possible long term effects not known</a:t>
            </a:r>
          </a:p>
          <a:p>
            <a:pPr>
              <a:lnSpc>
                <a:spcPct val="100000"/>
              </a:lnSpc>
              <a:spcBef>
                <a:spcPts val="0"/>
              </a:spcBef>
            </a:pPr>
            <a:r>
              <a:rPr lang="en-US" sz="1800" dirty="0" smtClean="0"/>
              <a:t>Vaccination cards issued (provides detail on shots received </a:t>
            </a:r>
            <a:r>
              <a:rPr lang="en-US" sz="1800" dirty="0"/>
              <a:t>and </a:t>
            </a:r>
            <a:r>
              <a:rPr lang="en-US" sz="1800" dirty="0" smtClean="0"/>
              <a:t>when </a:t>
            </a:r>
          </a:p>
          <a:p>
            <a:pPr marL="0" indent="0">
              <a:lnSpc>
                <a:spcPct val="100000"/>
              </a:lnSpc>
              <a:spcBef>
                <a:spcPts val="0"/>
              </a:spcBef>
              <a:buNone/>
            </a:pPr>
            <a:r>
              <a:rPr lang="en-US" sz="1800" dirty="0"/>
              <a:t> </a:t>
            </a:r>
            <a:r>
              <a:rPr lang="en-US" sz="1800" dirty="0" smtClean="0"/>
              <a:t>    second dose is due) </a:t>
            </a:r>
            <a:r>
              <a:rPr lang="en-US" sz="1800" dirty="0"/>
              <a:t> </a:t>
            </a:r>
            <a:endParaRPr lang="en-US" sz="1800" dirty="0" smtClean="0"/>
          </a:p>
          <a:p>
            <a:pPr>
              <a:lnSpc>
                <a:spcPct val="100000"/>
              </a:lnSpc>
              <a:spcBef>
                <a:spcPts val="0"/>
              </a:spcBef>
            </a:pPr>
            <a:r>
              <a:rPr lang="en-US" sz="1800" dirty="0" smtClean="0"/>
              <a:t>Continue </a:t>
            </a:r>
            <a:r>
              <a:rPr lang="en-US" sz="1800" dirty="0"/>
              <a:t>practicing social distancing </a:t>
            </a:r>
            <a:r>
              <a:rPr lang="en-US" sz="1800" dirty="0" smtClean="0"/>
              <a:t>and continue wearing </a:t>
            </a:r>
          </a:p>
          <a:p>
            <a:pPr marL="0" indent="0">
              <a:lnSpc>
                <a:spcPct val="100000"/>
              </a:lnSpc>
              <a:spcBef>
                <a:spcPts val="0"/>
              </a:spcBef>
              <a:buNone/>
            </a:pPr>
            <a:r>
              <a:rPr lang="en-US" sz="1800" dirty="0"/>
              <a:t> </a:t>
            </a:r>
            <a:r>
              <a:rPr lang="en-US" sz="1800" dirty="0" smtClean="0"/>
              <a:t>   masks when in public </a:t>
            </a:r>
            <a:endParaRPr lang="en-US" sz="1800" dirty="0"/>
          </a:p>
          <a:p>
            <a:pPr marL="0" indent="0">
              <a:lnSpc>
                <a:spcPct val="100000"/>
              </a:lnSpc>
              <a:spcBef>
                <a:spcPts val="0"/>
              </a:spcBef>
              <a:buNone/>
            </a:pP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CDC </a:t>
            </a:r>
            <a:r>
              <a:rPr lang="en-US" sz="1800" dirty="0"/>
              <a:t>resources </a:t>
            </a:r>
            <a:r>
              <a:rPr lang="en-US" sz="1800" dirty="0" smtClean="0"/>
              <a:t>useful </a:t>
            </a:r>
            <a:r>
              <a:rPr lang="en-US" sz="1800" dirty="0"/>
              <a:t>for communicating with plan </a:t>
            </a:r>
            <a:r>
              <a:rPr lang="en-US" sz="1800" dirty="0" smtClean="0"/>
              <a:t>enrollees</a:t>
            </a:r>
          </a:p>
          <a:p>
            <a:pPr lvl="1">
              <a:lnSpc>
                <a:spcPct val="100000"/>
              </a:lnSpc>
              <a:spcBef>
                <a:spcPts val="0"/>
              </a:spcBef>
            </a:pPr>
            <a:r>
              <a:rPr lang="en-US" sz="1800" dirty="0" smtClean="0"/>
              <a:t>website </a:t>
            </a:r>
            <a:r>
              <a:rPr lang="en-US" sz="1800" dirty="0"/>
              <a:t>provides access to information about </a:t>
            </a:r>
            <a:r>
              <a:rPr lang="en-US" sz="1800" u="sng" dirty="0">
                <a:hlinkClick r:id="rId3"/>
              </a:rPr>
              <a:t>who gets vaccinated first</a:t>
            </a:r>
            <a:r>
              <a:rPr lang="en-US" sz="1800" dirty="0"/>
              <a:t>, </a:t>
            </a:r>
            <a:r>
              <a:rPr lang="en-US" sz="1800" u="sng" dirty="0">
                <a:hlinkClick r:id="rId4"/>
              </a:rPr>
              <a:t>what to expect at the vaccine appointment</a:t>
            </a:r>
            <a:r>
              <a:rPr lang="en-US" sz="1800" dirty="0"/>
              <a:t>, </a:t>
            </a:r>
            <a:r>
              <a:rPr lang="en-US" sz="1800" u="sng" dirty="0">
                <a:hlinkClick r:id="rId5"/>
              </a:rPr>
              <a:t>benefits of getting vaccinated</a:t>
            </a:r>
            <a:r>
              <a:rPr lang="en-US" sz="1800" dirty="0"/>
              <a:t>, </a:t>
            </a:r>
            <a:r>
              <a:rPr lang="en-US" sz="1800" u="sng" dirty="0">
                <a:hlinkClick r:id="rId6"/>
              </a:rPr>
              <a:t>the safety of vaccines</a:t>
            </a:r>
            <a:r>
              <a:rPr lang="en-US" sz="1800" dirty="0"/>
              <a:t>, and </a:t>
            </a:r>
            <a:r>
              <a:rPr lang="en-US" sz="1800" dirty="0" smtClean="0"/>
              <a:t>more</a:t>
            </a:r>
            <a:endParaRPr lang="en-US" sz="1800" dirty="0"/>
          </a:p>
          <a:p>
            <a:pPr marL="0" indent="0">
              <a:lnSpc>
                <a:spcPct val="100000"/>
              </a:lnSpc>
              <a:spcBef>
                <a:spcPts val="0"/>
              </a:spcBef>
              <a:buNone/>
            </a:pPr>
            <a:endParaRPr lang="en-US" sz="1800" dirty="0"/>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p:txBody>
          <a:bodyPr>
            <a:noAutofit/>
          </a:bodyPr>
          <a:lstStyle/>
          <a:p>
            <a:r>
              <a:rPr lang="en-US" sz="4000" dirty="0" smtClean="0"/>
              <a:t>Employee Education Regarding COVID-19 Vaccine</a:t>
            </a:r>
            <a:endParaRPr lang="en-US" sz="40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8325" y="2843389"/>
            <a:ext cx="3285461" cy="2176352"/>
          </a:xfrm>
          <a:prstGeom prst="rect">
            <a:avLst/>
          </a:prstGeom>
        </p:spPr>
      </p:pic>
    </p:spTree>
    <p:extLst>
      <p:ext uri="{BB962C8B-B14F-4D97-AF65-F5344CB8AC3E}">
        <p14:creationId xmlns:p14="http://schemas.microsoft.com/office/powerpoint/2010/main" val="243747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963098" y="1103308"/>
            <a:ext cx="10560687" cy="5037095"/>
          </a:xfrm>
        </p:spPr>
        <p:txBody>
          <a:bodyPr/>
          <a:lstStyle/>
          <a:p>
            <a:pPr marL="0" indent="0">
              <a:buNone/>
            </a:pPr>
            <a:r>
              <a:rPr lang="en-US" sz="2000" dirty="0" smtClean="0"/>
              <a:t>Short </a:t>
            </a:r>
            <a:r>
              <a:rPr lang="en-US" sz="2000" dirty="0"/>
              <a:t>answer </a:t>
            </a:r>
            <a:r>
              <a:rPr lang="en-US" sz="2000" dirty="0" smtClean="0"/>
              <a:t>appears to be yes (with caution) according </a:t>
            </a:r>
            <a:r>
              <a:rPr lang="en-US" sz="2000" dirty="0"/>
              <a:t>to some </a:t>
            </a:r>
            <a:r>
              <a:rPr lang="en-US" sz="2000" dirty="0" smtClean="0"/>
              <a:t>reputable employment lawyers</a:t>
            </a:r>
            <a:endParaRPr lang="en-US" sz="2000" dirty="0"/>
          </a:p>
          <a:p>
            <a:r>
              <a:rPr lang="en-US" sz="2000" i="1" dirty="0" smtClean="0">
                <a:solidFill>
                  <a:srgbClr val="FF0000"/>
                </a:solidFill>
              </a:rPr>
              <a:t>Legal </a:t>
            </a:r>
            <a:r>
              <a:rPr lang="en-US" sz="2000" i="1" dirty="0">
                <a:solidFill>
                  <a:srgbClr val="FF0000"/>
                </a:solidFill>
              </a:rPr>
              <a:t>bar for mandatory vaccinations </a:t>
            </a:r>
            <a:r>
              <a:rPr lang="en-US" sz="2000" i="1" dirty="0" smtClean="0">
                <a:solidFill>
                  <a:srgbClr val="FF0000"/>
                </a:solidFill>
              </a:rPr>
              <a:t>apparently requires </a:t>
            </a:r>
            <a:r>
              <a:rPr lang="en-US" sz="2000" i="1" dirty="0">
                <a:solidFill>
                  <a:srgbClr val="FF0000"/>
                </a:solidFill>
              </a:rPr>
              <a:t>showing </a:t>
            </a:r>
            <a:r>
              <a:rPr lang="en-US" sz="2000" i="1" dirty="0" smtClean="0">
                <a:solidFill>
                  <a:srgbClr val="FF0000"/>
                </a:solidFill>
              </a:rPr>
              <a:t>“</a:t>
            </a:r>
            <a:r>
              <a:rPr lang="en-US" sz="2000" i="1" dirty="0">
                <a:solidFill>
                  <a:srgbClr val="FF0000"/>
                </a:solidFill>
              </a:rPr>
              <a:t>strong business necessity” </a:t>
            </a:r>
            <a:r>
              <a:rPr lang="en-US" sz="2000" i="1" dirty="0" smtClean="0">
                <a:solidFill>
                  <a:srgbClr val="FF0000"/>
                </a:solidFill>
              </a:rPr>
              <a:t>for mandated vaccine – but many questions remain </a:t>
            </a:r>
            <a:endParaRPr lang="en-US" sz="2000" i="1" dirty="0">
              <a:solidFill>
                <a:srgbClr val="FF0000"/>
              </a:solidFill>
            </a:endParaRPr>
          </a:p>
          <a:p>
            <a:pPr lvl="1"/>
            <a:r>
              <a:rPr lang="en-US" sz="1800" dirty="0"/>
              <a:t>Is preventing a deadly disaster a business necessity? </a:t>
            </a:r>
          </a:p>
          <a:p>
            <a:pPr lvl="1"/>
            <a:r>
              <a:rPr lang="en-US" sz="1800" dirty="0"/>
              <a:t>Could </a:t>
            </a:r>
            <a:r>
              <a:rPr lang="en-US" sz="1800" dirty="0" smtClean="0"/>
              <a:t>employer punish </a:t>
            </a:r>
            <a:r>
              <a:rPr lang="en-US" sz="1800" dirty="0"/>
              <a:t>or terminate workers who refuse to get </a:t>
            </a:r>
            <a:r>
              <a:rPr lang="en-US" sz="1800" dirty="0" smtClean="0"/>
              <a:t>vaccine - </a:t>
            </a:r>
            <a:r>
              <a:rPr lang="en-US" sz="1800" dirty="0"/>
              <a:t>since </a:t>
            </a:r>
            <a:r>
              <a:rPr lang="en-US" sz="1800" dirty="0" smtClean="0"/>
              <a:t>refusal </a:t>
            </a:r>
            <a:r>
              <a:rPr lang="en-US" sz="1800" dirty="0"/>
              <a:t>could endanger </a:t>
            </a:r>
            <a:r>
              <a:rPr lang="en-US" sz="1800" dirty="0" smtClean="0"/>
              <a:t>customers/coworkers?</a:t>
            </a:r>
            <a:endParaRPr lang="en-US" sz="1800" dirty="0"/>
          </a:p>
          <a:p>
            <a:r>
              <a:rPr lang="en-US" sz="2000" dirty="0" smtClean="0"/>
              <a:t>Case </a:t>
            </a:r>
            <a:r>
              <a:rPr lang="en-US" sz="2000" dirty="0"/>
              <a:t>for mandatory vaccines will vary depending on </a:t>
            </a:r>
            <a:r>
              <a:rPr lang="en-US" sz="2000" dirty="0" smtClean="0"/>
              <a:t>type </a:t>
            </a:r>
            <a:r>
              <a:rPr lang="en-US" sz="2000" dirty="0"/>
              <a:t>of work someone does </a:t>
            </a:r>
            <a:r>
              <a:rPr lang="en-US" sz="2000" dirty="0" smtClean="0"/>
              <a:t>(employee works </a:t>
            </a:r>
            <a:r>
              <a:rPr lang="en-US" sz="2000" dirty="0"/>
              <a:t>in </a:t>
            </a:r>
            <a:r>
              <a:rPr lang="en-US" sz="2000" dirty="0" smtClean="0"/>
              <a:t>busy store/crowded </a:t>
            </a:r>
            <a:r>
              <a:rPr lang="en-US" sz="2000" dirty="0"/>
              <a:t>office </a:t>
            </a:r>
            <a:r>
              <a:rPr lang="en-US" sz="2000" dirty="0" smtClean="0"/>
              <a:t>vs. </a:t>
            </a:r>
            <a:r>
              <a:rPr lang="en-US" sz="2000" dirty="0"/>
              <a:t>someone </a:t>
            </a:r>
            <a:r>
              <a:rPr lang="en-US" sz="2000" dirty="0" smtClean="0"/>
              <a:t>mostly working </a:t>
            </a:r>
            <a:r>
              <a:rPr lang="en-US" sz="2000" dirty="0"/>
              <a:t>by themselves)</a:t>
            </a:r>
          </a:p>
          <a:p>
            <a:pPr lvl="1"/>
            <a:r>
              <a:rPr lang="en-US" sz="1800" dirty="0" smtClean="0"/>
              <a:t>Some </a:t>
            </a:r>
            <a:r>
              <a:rPr lang="en-US" sz="1800" dirty="0"/>
              <a:t>workers will demand </a:t>
            </a:r>
            <a:r>
              <a:rPr lang="en-US" sz="1800" dirty="0" smtClean="0"/>
              <a:t>exemption </a:t>
            </a:r>
            <a:r>
              <a:rPr lang="en-US" sz="1800" dirty="0"/>
              <a:t>on </a:t>
            </a:r>
            <a:r>
              <a:rPr lang="en-US" sz="1800" dirty="0" smtClean="0"/>
              <a:t>medical/religious </a:t>
            </a:r>
          </a:p>
          <a:p>
            <a:pPr lvl="1"/>
            <a:r>
              <a:rPr lang="en-US" sz="1800" dirty="0" smtClean="0"/>
              <a:t>Employees </a:t>
            </a:r>
            <a:r>
              <a:rPr lang="en-US" sz="1800" dirty="0"/>
              <a:t>who refuse to get vaccinated on religious grounds may present </a:t>
            </a:r>
            <a:r>
              <a:rPr lang="en-US" sz="1800" dirty="0" smtClean="0"/>
              <a:t>particular challenge</a:t>
            </a:r>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a:xfrm>
            <a:off x="952465" y="431564"/>
            <a:ext cx="9935814" cy="557784"/>
          </a:xfrm>
        </p:spPr>
        <p:txBody>
          <a:bodyPr>
            <a:noAutofit/>
          </a:bodyPr>
          <a:lstStyle/>
          <a:p>
            <a:pPr fontAlgn="base"/>
            <a:r>
              <a:rPr lang="en-US" sz="4000" dirty="0"/>
              <a:t>Can </a:t>
            </a:r>
            <a:r>
              <a:rPr lang="en-US" sz="4000" dirty="0" smtClean="0"/>
              <a:t>Employer Mandate COVID-19 Vaccine</a:t>
            </a:r>
            <a:r>
              <a:rPr lang="en-US" sz="4000" dirty="0"/>
              <a:t>?</a:t>
            </a:r>
          </a:p>
        </p:txBody>
      </p:sp>
    </p:spTree>
    <p:extLst>
      <p:ext uri="{BB962C8B-B14F-4D97-AF65-F5344CB8AC3E}">
        <p14:creationId xmlns:p14="http://schemas.microsoft.com/office/powerpoint/2010/main" val="2590878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963098" y="1103308"/>
            <a:ext cx="10560687" cy="5037095"/>
          </a:xfrm>
        </p:spPr>
        <p:txBody>
          <a:bodyPr/>
          <a:lstStyle/>
          <a:p>
            <a:pPr marL="0" indent="0">
              <a:buNone/>
            </a:pPr>
            <a:r>
              <a:rPr lang="en-US" sz="2000" i="1" dirty="0" smtClean="0">
                <a:solidFill>
                  <a:srgbClr val="FF0000"/>
                </a:solidFill>
              </a:rPr>
              <a:t>Would it be </a:t>
            </a:r>
            <a:r>
              <a:rPr lang="en-US" sz="2000" i="1" dirty="0">
                <a:solidFill>
                  <a:srgbClr val="FF0000"/>
                </a:solidFill>
              </a:rPr>
              <a:t>a </a:t>
            </a:r>
            <a:r>
              <a:rPr lang="en-US" sz="2000" i="1" dirty="0" smtClean="0">
                <a:solidFill>
                  <a:srgbClr val="FF0000"/>
                </a:solidFill>
              </a:rPr>
              <a:t>workers compensation claim </a:t>
            </a:r>
            <a:r>
              <a:rPr lang="en-US" sz="2000" i="1" dirty="0">
                <a:solidFill>
                  <a:srgbClr val="FF0000"/>
                </a:solidFill>
              </a:rPr>
              <a:t>if </a:t>
            </a:r>
            <a:r>
              <a:rPr lang="en-US" sz="2000" i="1" dirty="0" smtClean="0">
                <a:solidFill>
                  <a:srgbClr val="FF0000"/>
                </a:solidFill>
              </a:rPr>
              <a:t>employer </a:t>
            </a:r>
            <a:r>
              <a:rPr lang="en-US" sz="2000" i="1" dirty="0">
                <a:solidFill>
                  <a:srgbClr val="FF0000"/>
                </a:solidFill>
              </a:rPr>
              <a:t>required </a:t>
            </a:r>
            <a:r>
              <a:rPr lang="en-US" sz="2000" i="1" dirty="0" smtClean="0">
                <a:solidFill>
                  <a:srgbClr val="FF0000"/>
                </a:solidFill>
              </a:rPr>
              <a:t>vaccine </a:t>
            </a:r>
            <a:r>
              <a:rPr lang="en-US" sz="2000" i="1" dirty="0">
                <a:solidFill>
                  <a:srgbClr val="FF0000"/>
                </a:solidFill>
              </a:rPr>
              <a:t>and then </a:t>
            </a:r>
            <a:r>
              <a:rPr lang="en-US" sz="2000" i="1" dirty="0" smtClean="0">
                <a:solidFill>
                  <a:srgbClr val="FF0000"/>
                </a:solidFill>
              </a:rPr>
              <a:t>employee </a:t>
            </a:r>
            <a:r>
              <a:rPr lang="en-US" sz="2000" i="1" dirty="0">
                <a:solidFill>
                  <a:srgbClr val="FF0000"/>
                </a:solidFill>
              </a:rPr>
              <a:t>had </a:t>
            </a:r>
            <a:r>
              <a:rPr lang="en-US" sz="2000" i="1" dirty="0" smtClean="0">
                <a:solidFill>
                  <a:srgbClr val="FF0000"/>
                </a:solidFill>
              </a:rPr>
              <a:t>adverse reaction? Answer - Maybe</a:t>
            </a:r>
          </a:p>
          <a:p>
            <a:r>
              <a:rPr lang="en-US" sz="2000" dirty="0" smtClean="0"/>
              <a:t>Compensability </a:t>
            </a:r>
            <a:r>
              <a:rPr lang="en-US" sz="2000" dirty="0"/>
              <a:t>for adverse events from </a:t>
            </a:r>
            <a:r>
              <a:rPr lang="en-US" sz="2000" dirty="0" smtClean="0"/>
              <a:t>vaccine </a:t>
            </a:r>
            <a:r>
              <a:rPr lang="en-US" sz="2000" dirty="0"/>
              <a:t>is highly fact and state </a:t>
            </a:r>
            <a:r>
              <a:rPr lang="en-US" sz="2000" dirty="0" smtClean="0"/>
              <a:t>specific – </a:t>
            </a:r>
            <a:r>
              <a:rPr lang="en-US" sz="2000" dirty="0" smtClean="0"/>
              <a:t>consult with your RM</a:t>
            </a:r>
            <a:endParaRPr lang="en-US" sz="2000" dirty="0" smtClean="0"/>
          </a:p>
          <a:p>
            <a:r>
              <a:rPr lang="en-US" sz="2000" dirty="0" smtClean="0"/>
              <a:t>Some </a:t>
            </a:r>
            <a:r>
              <a:rPr lang="en-US" sz="2000" dirty="0"/>
              <a:t>states have found adverse reactions to employer offered or mandated flu or other vaccines to be </a:t>
            </a:r>
            <a:r>
              <a:rPr lang="en-US" sz="2000" dirty="0" smtClean="0"/>
              <a:t>compensable</a:t>
            </a:r>
          </a:p>
          <a:p>
            <a:r>
              <a:rPr lang="en-US" sz="2000" dirty="0" smtClean="0"/>
              <a:t>Some </a:t>
            </a:r>
            <a:r>
              <a:rPr lang="en-US" sz="2000" dirty="0"/>
              <a:t>factors that seem to </a:t>
            </a:r>
            <a:r>
              <a:rPr lang="en-US" sz="2000" dirty="0" smtClean="0"/>
              <a:t>matter include</a:t>
            </a:r>
            <a:endParaRPr lang="en-US" sz="2000" dirty="0"/>
          </a:p>
          <a:p>
            <a:pPr lvl="1"/>
            <a:r>
              <a:rPr lang="en-US" sz="1800" dirty="0" smtClean="0"/>
              <a:t>Where </a:t>
            </a:r>
            <a:r>
              <a:rPr lang="en-US" sz="1800" dirty="0"/>
              <a:t>was </a:t>
            </a:r>
            <a:r>
              <a:rPr lang="en-US" sz="1800" dirty="0" smtClean="0"/>
              <a:t>vaccine </a:t>
            </a:r>
            <a:r>
              <a:rPr lang="en-US" sz="1800" dirty="0"/>
              <a:t>administered?</a:t>
            </a:r>
          </a:p>
          <a:p>
            <a:pPr lvl="1"/>
            <a:r>
              <a:rPr lang="en-US" sz="1800" dirty="0" smtClean="0"/>
              <a:t>Was </a:t>
            </a:r>
            <a:r>
              <a:rPr lang="en-US" sz="1800" dirty="0"/>
              <a:t>it mandatory or strongly encouraged?</a:t>
            </a:r>
          </a:p>
          <a:p>
            <a:pPr lvl="1"/>
            <a:r>
              <a:rPr lang="en-US" sz="1800" dirty="0" smtClean="0"/>
              <a:t>Did employee </a:t>
            </a:r>
            <a:r>
              <a:rPr lang="en-US" sz="1800" dirty="0"/>
              <a:t>receive on a work day?</a:t>
            </a:r>
          </a:p>
          <a:p>
            <a:pPr lvl="1"/>
            <a:r>
              <a:rPr lang="en-US" sz="1800" dirty="0" smtClean="0"/>
              <a:t>How </a:t>
            </a:r>
            <a:r>
              <a:rPr lang="en-US" sz="1800" dirty="0"/>
              <a:t>did it benefit </a:t>
            </a:r>
            <a:r>
              <a:rPr lang="en-US" sz="1800" dirty="0" smtClean="0"/>
              <a:t>employer</a:t>
            </a:r>
            <a:r>
              <a:rPr lang="en-US" sz="1800" dirty="0"/>
              <a:t>?</a:t>
            </a:r>
          </a:p>
          <a:p>
            <a:pPr lvl="1"/>
            <a:r>
              <a:rPr lang="en-US" sz="1800" dirty="0" smtClean="0"/>
              <a:t>Did </a:t>
            </a:r>
            <a:r>
              <a:rPr lang="en-US" sz="1800" dirty="0"/>
              <a:t>employer have business reason for wanting employees to get vaccinated?</a:t>
            </a:r>
          </a:p>
          <a:p>
            <a:pPr marL="0" indent="0">
              <a:buNone/>
            </a:pPr>
            <a:r>
              <a:rPr lang="en-US" sz="2200" dirty="0"/>
              <a:t> </a:t>
            </a:r>
          </a:p>
          <a:p>
            <a:pPr marL="0" indent="0">
              <a:buNone/>
            </a:pPr>
            <a:endParaRPr lang="en-US" sz="2200" dirty="0" smtClean="0"/>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a:xfrm>
            <a:off x="952465" y="431564"/>
            <a:ext cx="9935814" cy="557784"/>
          </a:xfrm>
        </p:spPr>
        <p:txBody>
          <a:bodyPr>
            <a:noAutofit/>
          </a:bodyPr>
          <a:lstStyle/>
          <a:p>
            <a:pPr fontAlgn="base"/>
            <a:r>
              <a:rPr lang="en-US" sz="4000" dirty="0" smtClean="0"/>
              <a:t>Workers Compensation and COVID-19 Vaccine</a:t>
            </a:r>
            <a:endParaRPr lang="en-US" sz="4000" dirty="0"/>
          </a:p>
        </p:txBody>
      </p:sp>
    </p:spTree>
    <p:extLst>
      <p:ext uri="{BB962C8B-B14F-4D97-AF65-F5344CB8AC3E}">
        <p14:creationId xmlns:p14="http://schemas.microsoft.com/office/powerpoint/2010/main" val="4200319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10112" t="-1" b="376"/>
          <a:stretch/>
        </p:blipFill>
        <p:spPr>
          <a:xfrm>
            <a:off x="7269018" y="1581048"/>
            <a:ext cx="4922982" cy="3637497"/>
          </a:xfrm>
          <a:prstGeom prst="rect">
            <a:avLst/>
          </a:prstGeom>
        </p:spPr>
      </p:pic>
      <p:sp>
        <p:nvSpPr>
          <p:cNvPr id="3" name="Title 2"/>
          <p:cNvSpPr>
            <a:spLocks noGrp="1"/>
          </p:cNvSpPr>
          <p:nvPr>
            <p:ph type="title"/>
          </p:nvPr>
        </p:nvSpPr>
        <p:spPr>
          <a:xfrm>
            <a:off x="875573" y="4012299"/>
            <a:ext cx="6017596" cy="1591059"/>
          </a:xfrm>
        </p:spPr>
        <p:txBody>
          <a:bodyPr>
            <a:noAutofit/>
          </a:bodyPr>
          <a:lstStyle/>
          <a:p>
            <a:r>
              <a:rPr lang="en-US" sz="4500" dirty="0" smtClean="0"/>
              <a:t>COVID-19 Vaccine</a:t>
            </a:r>
            <a:br>
              <a:rPr lang="en-US" sz="4500" dirty="0" smtClean="0"/>
            </a:br>
            <a:r>
              <a:rPr lang="en-US" sz="4500" dirty="0" smtClean="0"/>
              <a:t>How Costs Are Covered</a:t>
            </a:r>
            <a:br>
              <a:rPr lang="en-US" sz="4500" dirty="0" smtClean="0"/>
            </a:br>
            <a:endParaRPr lang="en-US" sz="4500" dirty="0"/>
          </a:p>
        </p:txBody>
      </p:sp>
    </p:spTree>
    <p:extLst>
      <p:ext uri="{BB962C8B-B14F-4D97-AF65-F5344CB8AC3E}">
        <p14:creationId xmlns:p14="http://schemas.microsoft.com/office/powerpoint/2010/main" val="4004267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C82BE15-ABB6-4961-B591-8DCB6ABBEB5C}"/>
              </a:ext>
            </a:extLst>
          </p:cNvPr>
          <p:cNvSpPr>
            <a:spLocks noGrp="1"/>
          </p:cNvSpPr>
          <p:nvPr>
            <p:ph idx="1"/>
          </p:nvPr>
        </p:nvSpPr>
        <p:spPr>
          <a:xfrm>
            <a:off x="684492" y="1253327"/>
            <a:ext cx="9866827" cy="5037095"/>
          </a:xfrm>
        </p:spPr>
        <p:txBody>
          <a:bodyPr/>
          <a:lstStyle/>
          <a:p>
            <a:pPr marL="0" indent="0">
              <a:spcBef>
                <a:spcPts val="0"/>
              </a:spcBef>
              <a:spcAft>
                <a:spcPts val="600"/>
              </a:spcAft>
              <a:buNone/>
            </a:pPr>
            <a:r>
              <a:rPr lang="en-US" sz="1800" dirty="0"/>
              <a:t>President Biden’s American </a:t>
            </a:r>
            <a:r>
              <a:rPr lang="en-US" sz="1800" dirty="0" smtClean="0"/>
              <a:t>Rescue Plan Act </a:t>
            </a:r>
            <a:r>
              <a:rPr lang="en-US" sz="1800" dirty="0"/>
              <a:t>has been signed into law and is </a:t>
            </a:r>
            <a:r>
              <a:rPr lang="en-US" sz="1800" dirty="0" smtClean="0"/>
              <a:t>latest </a:t>
            </a:r>
            <a:r>
              <a:rPr lang="en-US" sz="1800" dirty="0"/>
              <a:t>in </a:t>
            </a:r>
            <a:r>
              <a:rPr lang="en-US" sz="1800" dirty="0" smtClean="0"/>
              <a:t>series </a:t>
            </a:r>
            <a:r>
              <a:rPr lang="en-US" sz="1800" dirty="0"/>
              <a:t>of </a:t>
            </a:r>
            <a:r>
              <a:rPr lang="en-US" sz="1800" dirty="0" smtClean="0"/>
              <a:t>COVID-19 </a:t>
            </a:r>
            <a:r>
              <a:rPr lang="en-US" sz="1800" dirty="0"/>
              <a:t>related relief </a:t>
            </a:r>
            <a:r>
              <a:rPr lang="en-US" sz="1800" dirty="0" smtClean="0"/>
              <a:t>packages</a:t>
            </a:r>
          </a:p>
          <a:p>
            <a:pPr lvl="1">
              <a:spcBef>
                <a:spcPts val="600"/>
              </a:spcBef>
              <a:spcAft>
                <a:spcPts val="600"/>
              </a:spcAft>
            </a:pPr>
            <a:r>
              <a:rPr lang="en-US" sz="1800" dirty="0"/>
              <a:t>COVID efforts in general over time with focus on provisions impacting group benefit plans </a:t>
            </a:r>
            <a:endParaRPr lang="en-US" sz="1800" dirty="0" smtClean="0"/>
          </a:p>
          <a:p>
            <a:pPr lvl="2">
              <a:spcBef>
                <a:spcPts val="600"/>
              </a:spcBef>
              <a:spcAft>
                <a:spcPts val="600"/>
              </a:spcAft>
              <a:buFont typeface="Wingdings" panose="05000000000000000000" pitchFamily="2" charset="2"/>
              <a:buChar char="Ø"/>
            </a:pPr>
            <a:r>
              <a:rPr lang="en-US" sz="1800" dirty="0" smtClean="0"/>
              <a:t>COBRA subsidy </a:t>
            </a:r>
            <a:r>
              <a:rPr lang="en-US" sz="1800" dirty="0"/>
              <a:t>requirements </a:t>
            </a:r>
          </a:p>
          <a:p>
            <a:pPr lvl="2">
              <a:spcBef>
                <a:spcPts val="0"/>
              </a:spcBef>
              <a:spcAft>
                <a:spcPts val="600"/>
              </a:spcAft>
              <a:buFont typeface="Wingdings" panose="05000000000000000000" pitchFamily="2" charset="2"/>
              <a:buChar char="Ø"/>
            </a:pPr>
            <a:r>
              <a:rPr lang="en-US" sz="1800" dirty="0" smtClean="0"/>
              <a:t>Options for cafeteria plans / Flexible </a:t>
            </a:r>
            <a:r>
              <a:rPr lang="en-US" sz="1800" dirty="0"/>
              <a:t>Spending </a:t>
            </a:r>
            <a:r>
              <a:rPr lang="en-US" sz="1800" dirty="0" smtClean="0"/>
              <a:t>Accounts (FSAs)</a:t>
            </a:r>
            <a:endParaRPr lang="en-US" sz="1800" dirty="0"/>
          </a:p>
          <a:p>
            <a:pPr lvl="2">
              <a:spcBef>
                <a:spcPts val="0"/>
              </a:spcBef>
              <a:spcAft>
                <a:spcPts val="600"/>
              </a:spcAft>
              <a:buFont typeface="Wingdings" panose="05000000000000000000" pitchFamily="2" charset="2"/>
              <a:buChar char="Ø"/>
            </a:pPr>
            <a:r>
              <a:rPr lang="en-US" sz="1800" dirty="0" smtClean="0"/>
              <a:t>Other </a:t>
            </a:r>
            <a:r>
              <a:rPr lang="en-US" sz="1800" dirty="0"/>
              <a:t>new requirements and obligations for employers and </a:t>
            </a:r>
            <a:r>
              <a:rPr lang="en-US" sz="1800" dirty="0" smtClean="0"/>
              <a:t>plan sponsors</a:t>
            </a:r>
          </a:p>
          <a:p>
            <a:pPr marL="914400" lvl="2" indent="0">
              <a:spcBef>
                <a:spcPts val="0"/>
              </a:spcBef>
              <a:spcAft>
                <a:spcPts val="600"/>
              </a:spcAft>
              <a:buNone/>
            </a:pPr>
            <a:endParaRPr lang="en-US" sz="1800" dirty="0"/>
          </a:p>
          <a:p>
            <a:pPr lvl="1">
              <a:spcBef>
                <a:spcPts val="0"/>
              </a:spcBef>
              <a:spcAft>
                <a:spcPts val="600"/>
              </a:spcAft>
            </a:pPr>
            <a:r>
              <a:rPr lang="en-US" sz="1800" dirty="0" smtClean="0"/>
              <a:t>Latest development for employers related to COVID vaccines</a:t>
            </a:r>
          </a:p>
          <a:p>
            <a:pPr marL="457200" lvl="1" indent="0">
              <a:spcBef>
                <a:spcPts val="0"/>
              </a:spcBef>
              <a:spcAft>
                <a:spcPts val="600"/>
              </a:spcAft>
              <a:buNone/>
            </a:pPr>
            <a:endParaRPr lang="en-US" sz="1800" dirty="0" smtClean="0"/>
          </a:p>
          <a:p>
            <a:pPr lvl="1">
              <a:spcBef>
                <a:spcPts val="0"/>
              </a:spcBef>
              <a:spcAft>
                <a:spcPts val="600"/>
              </a:spcAft>
            </a:pPr>
            <a:r>
              <a:rPr lang="en-US" sz="1800" dirty="0" smtClean="0"/>
              <a:t>Biden administration </a:t>
            </a:r>
          </a:p>
          <a:p>
            <a:pPr lvl="2">
              <a:spcBef>
                <a:spcPts val="0"/>
              </a:spcBef>
              <a:spcAft>
                <a:spcPts val="600"/>
              </a:spcAft>
              <a:buFont typeface="Wingdings" panose="05000000000000000000" pitchFamily="2" charset="2"/>
              <a:buChar char="Ø"/>
            </a:pPr>
            <a:r>
              <a:rPr lang="en-US" sz="1800" dirty="0" smtClean="0"/>
              <a:t>Policy activities</a:t>
            </a:r>
          </a:p>
          <a:p>
            <a:pPr lvl="2">
              <a:spcBef>
                <a:spcPts val="0"/>
              </a:spcBef>
              <a:spcAft>
                <a:spcPts val="600"/>
              </a:spcAft>
              <a:buFont typeface="Wingdings" panose="05000000000000000000" pitchFamily="2" charset="2"/>
              <a:buChar char="Ø"/>
            </a:pPr>
            <a:r>
              <a:rPr lang="en-US" sz="1800" dirty="0" smtClean="0"/>
              <a:t>Political dynamics</a:t>
            </a:r>
          </a:p>
          <a:p>
            <a:pPr lvl="2">
              <a:spcBef>
                <a:spcPts val="0"/>
              </a:spcBef>
              <a:spcAft>
                <a:spcPts val="600"/>
              </a:spcAft>
              <a:buFont typeface="Wingdings" panose="05000000000000000000" pitchFamily="2" charset="2"/>
              <a:buChar char="Ø"/>
            </a:pPr>
            <a:r>
              <a:rPr lang="en-US" sz="1800" dirty="0" smtClean="0"/>
              <a:t>Future of Affordable Care Act (ACA)</a:t>
            </a:r>
          </a:p>
          <a:p>
            <a:pPr marL="0" indent="0">
              <a:buNone/>
            </a:pPr>
            <a:r>
              <a:rPr lang="en-US" dirty="0" smtClean="0"/>
              <a:t> </a:t>
            </a:r>
            <a:r>
              <a:rPr lang="en-US" dirty="0"/>
              <a:t/>
            </a:r>
            <a:br>
              <a:rPr lang="en-US" dirty="0"/>
            </a:br>
            <a:endParaRPr lang="en-US" sz="1800" dirty="0">
              <a:solidFill>
                <a:schemeClr val="accent5">
                  <a:lumMod val="50000"/>
                </a:schemeClr>
              </a:solidFill>
            </a:endParaRPr>
          </a:p>
        </p:txBody>
      </p:sp>
      <p:sp>
        <p:nvSpPr>
          <p:cNvPr id="2" name="Title 1">
            <a:extLst>
              <a:ext uri="{FF2B5EF4-FFF2-40B4-BE49-F238E27FC236}">
                <a16:creationId xmlns:a16="http://schemas.microsoft.com/office/drawing/2014/main" id="{457B25D3-CC65-E04E-A07C-7D4D92AF9842}"/>
              </a:ext>
            </a:extLst>
          </p:cNvPr>
          <p:cNvSpPr>
            <a:spLocks noGrp="1"/>
          </p:cNvSpPr>
          <p:nvPr>
            <p:ph type="title"/>
          </p:nvPr>
        </p:nvSpPr>
        <p:spPr/>
        <p:txBody>
          <a:bodyPr>
            <a:noAutofit/>
          </a:bodyPr>
          <a:lstStyle/>
          <a:p>
            <a:r>
              <a:rPr lang="en-US" sz="4000" dirty="0" smtClean="0"/>
              <a:t>Discussion Items</a:t>
            </a:r>
            <a:endParaRPr lang="en-US" sz="4000" dirty="0">
              <a:solidFill>
                <a:srgbClr val="FF0000"/>
              </a:solidFill>
            </a:endParaRPr>
          </a:p>
        </p:txBody>
      </p:sp>
    </p:spTree>
    <p:extLst>
      <p:ext uri="{BB962C8B-B14F-4D97-AF65-F5344CB8AC3E}">
        <p14:creationId xmlns:p14="http://schemas.microsoft.com/office/powerpoint/2010/main" val="741840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B9010-DB0B-45EF-ABE4-7DF95A7538C4}"/>
              </a:ext>
            </a:extLst>
          </p:cNvPr>
          <p:cNvSpPr>
            <a:spLocks noGrp="1"/>
          </p:cNvSpPr>
          <p:nvPr>
            <p:ph idx="1"/>
          </p:nvPr>
        </p:nvSpPr>
        <p:spPr>
          <a:xfrm>
            <a:off x="786809" y="1714592"/>
            <a:ext cx="10775926" cy="4294321"/>
          </a:xfrm>
        </p:spPr>
        <p:txBody>
          <a:bodyPr/>
          <a:lstStyle/>
          <a:p>
            <a:r>
              <a:rPr lang="en-US" sz="1800" dirty="0" smtClean="0"/>
              <a:t>FUTURE COST impact of COVID</a:t>
            </a:r>
          </a:p>
          <a:p>
            <a:r>
              <a:rPr lang="en-US" sz="1800" dirty="0" smtClean="0"/>
              <a:t>Federal </a:t>
            </a:r>
            <a:r>
              <a:rPr lang="en-US" sz="1800" dirty="0"/>
              <a:t>government is covering </a:t>
            </a:r>
            <a:r>
              <a:rPr lang="en-US" sz="1800" dirty="0" smtClean="0"/>
              <a:t>cost </a:t>
            </a:r>
            <a:r>
              <a:rPr lang="en-US" sz="1800" dirty="0"/>
              <a:t>of </a:t>
            </a:r>
            <a:r>
              <a:rPr lang="en-US" sz="1800" dirty="0" smtClean="0"/>
              <a:t>COVID-19 vaccine serum </a:t>
            </a:r>
            <a:r>
              <a:rPr lang="en-US" sz="1800" dirty="0"/>
              <a:t>(free to all Americans)</a:t>
            </a:r>
          </a:p>
          <a:p>
            <a:pPr lvl="1"/>
            <a:r>
              <a:rPr lang="en-US" sz="1800" dirty="0" smtClean="0"/>
              <a:t>Vaccine </a:t>
            </a:r>
            <a:r>
              <a:rPr lang="en-US" sz="1800" dirty="0"/>
              <a:t>doses </a:t>
            </a:r>
            <a:r>
              <a:rPr lang="en-US" sz="1800" dirty="0" smtClean="0"/>
              <a:t>given </a:t>
            </a:r>
            <a:r>
              <a:rPr lang="en-US" sz="1800" dirty="0"/>
              <a:t>to </a:t>
            </a:r>
            <a:r>
              <a:rPr lang="en-US" sz="1800" dirty="0" smtClean="0"/>
              <a:t>Americans </a:t>
            </a:r>
            <a:r>
              <a:rPr lang="en-US" sz="1800" dirty="0"/>
              <a:t>at no </a:t>
            </a:r>
            <a:r>
              <a:rPr lang="en-US" sz="1800" dirty="0" smtClean="0"/>
              <a:t>cost (vaccine </a:t>
            </a:r>
            <a:r>
              <a:rPr lang="en-US" sz="1800" dirty="0"/>
              <a:t>providers will be able to charge administration fees for giving or </a:t>
            </a:r>
            <a:r>
              <a:rPr lang="en-US" sz="1800" dirty="0" smtClean="0"/>
              <a:t>administering)</a:t>
            </a:r>
          </a:p>
          <a:p>
            <a:r>
              <a:rPr lang="en-US" sz="1800" dirty="0" smtClean="0"/>
              <a:t>Federal </a:t>
            </a:r>
            <a:r>
              <a:rPr lang="en-US" sz="1800" dirty="0"/>
              <a:t>government </a:t>
            </a:r>
            <a:r>
              <a:rPr lang="en-US" sz="1800" dirty="0" smtClean="0"/>
              <a:t>also covered cost </a:t>
            </a:r>
            <a:r>
              <a:rPr lang="en-US" sz="1800" dirty="0"/>
              <a:t>to </a:t>
            </a:r>
            <a:r>
              <a:rPr lang="en-US" sz="1800" dirty="0" smtClean="0"/>
              <a:t>develop/manufacture vaccine serum</a:t>
            </a:r>
          </a:p>
          <a:p>
            <a:pPr lvl="1"/>
            <a:r>
              <a:rPr lang="en-US" sz="1800" dirty="0" smtClean="0"/>
              <a:t>More </a:t>
            </a:r>
            <a:r>
              <a:rPr lang="en-US" sz="1800" dirty="0"/>
              <a:t>than $9 billion to develop and manufacture candidate </a:t>
            </a:r>
            <a:r>
              <a:rPr lang="en-US" sz="1800" dirty="0" smtClean="0"/>
              <a:t>vaccines </a:t>
            </a:r>
          </a:p>
          <a:p>
            <a:pPr lvl="1"/>
            <a:r>
              <a:rPr lang="en-US" sz="1800" dirty="0" smtClean="0"/>
              <a:t>Another $2.5 </a:t>
            </a:r>
            <a:r>
              <a:rPr lang="en-US" sz="1800" dirty="0"/>
              <a:t>billion </a:t>
            </a:r>
            <a:r>
              <a:rPr lang="en-US" sz="1800" dirty="0" smtClean="0"/>
              <a:t>earmarked </a:t>
            </a:r>
            <a:r>
              <a:rPr lang="en-US" sz="1800" dirty="0"/>
              <a:t>for vials to </a:t>
            </a:r>
            <a:r>
              <a:rPr lang="en-US" sz="1800" dirty="0" smtClean="0"/>
              <a:t>store </a:t>
            </a:r>
            <a:r>
              <a:rPr lang="en-US" sz="1800" dirty="0"/>
              <a:t>vaccines, syringes to deliver them, and on efforts to ramp up manufacturing and </a:t>
            </a:r>
            <a:r>
              <a:rPr lang="en-US" sz="1800" dirty="0" smtClean="0"/>
              <a:t>capacity</a:t>
            </a:r>
          </a:p>
          <a:p>
            <a:r>
              <a:rPr lang="en-US" sz="1800" dirty="0" smtClean="0"/>
              <a:t>CMS committed </a:t>
            </a:r>
            <a:r>
              <a:rPr lang="en-US" sz="1800" dirty="0"/>
              <a:t>to providing </a:t>
            </a:r>
            <a:r>
              <a:rPr lang="en-US" sz="1800" dirty="0" smtClean="0"/>
              <a:t>COVID-19 </a:t>
            </a:r>
            <a:r>
              <a:rPr lang="en-US" sz="1800" dirty="0"/>
              <a:t>vaccine for every adult in America who wants to be </a:t>
            </a:r>
            <a:r>
              <a:rPr lang="en-US" sz="1800" dirty="0" smtClean="0"/>
              <a:t>vaccinated</a:t>
            </a:r>
          </a:p>
          <a:p>
            <a:pPr lvl="1"/>
            <a:r>
              <a:rPr lang="en-US" sz="1800" dirty="0" smtClean="0"/>
              <a:t>FDA authorized three safe and effective </a:t>
            </a:r>
            <a:r>
              <a:rPr lang="en-US" sz="1800" dirty="0"/>
              <a:t>vaccines for emergency use, and federal agencies </a:t>
            </a:r>
            <a:r>
              <a:rPr lang="en-US" sz="1800" dirty="0" smtClean="0"/>
              <a:t>supporting clinical </a:t>
            </a:r>
            <a:r>
              <a:rPr lang="en-US" sz="1800" dirty="0"/>
              <a:t>trials of additional </a:t>
            </a:r>
            <a:r>
              <a:rPr lang="en-US" sz="1800" dirty="0" smtClean="0"/>
              <a:t>vaccines</a:t>
            </a:r>
          </a:p>
          <a:p>
            <a:pPr lvl="2">
              <a:buFont typeface="Wingdings" panose="05000000000000000000" pitchFamily="2" charset="2"/>
              <a:buChar char="Ø"/>
            </a:pPr>
            <a:r>
              <a:rPr lang="en-US" sz="1800" dirty="0" smtClean="0"/>
              <a:t>FDA has now authorized Pfizer Vaccine </a:t>
            </a:r>
            <a:r>
              <a:rPr lang="en-US" sz="1800" dirty="0"/>
              <a:t>for emergency use in adolescents 12 and </a:t>
            </a:r>
            <a:r>
              <a:rPr lang="en-US" sz="1800" dirty="0" smtClean="0"/>
              <a:t>older; </a:t>
            </a:r>
            <a:r>
              <a:rPr lang="en-US" sz="1800" u="sng" dirty="0" smtClean="0">
                <a:hlinkClick r:id="rId2"/>
              </a:rPr>
              <a:t>Advisory </a:t>
            </a:r>
            <a:r>
              <a:rPr lang="en-US" sz="1800" u="sng" dirty="0">
                <a:hlinkClick r:id="rId2"/>
              </a:rPr>
              <a:t>Committee on Immunization Practices</a:t>
            </a:r>
            <a:r>
              <a:rPr lang="en-US" sz="1800" dirty="0"/>
              <a:t> is meeting </a:t>
            </a:r>
            <a:r>
              <a:rPr lang="en-US" sz="1800" dirty="0" smtClean="0"/>
              <a:t>5/12/21</a:t>
            </a:r>
            <a:r>
              <a:rPr lang="en-US" sz="1800" dirty="0"/>
              <a:t> to discuss </a:t>
            </a:r>
            <a:r>
              <a:rPr lang="en-US" sz="1800" dirty="0" smtClean="0"/>
              <a:t> </a:t>
            </a:r>
            <a:r>
              <a:rPr lang="en-US" sz="1800" dirty="0"/>
              <a:t>recommendation for </a:t>
            </a:r>
            <a:r>
              <a:rPr lang="en-US" sz="1800" dirty="0" smtClean="0"/>
              <a:t>use in </a:t>
            </a:r>
            <a:r>
              <a:rPr lang="en-US" sz="1800" dirty="0"/>
              <a:t>persons aged 12 </a:t>
            </a:r>
            <a:r>
              <a:rPr lang="en-US" sz="1800" dirty="0" smtClean="0"/>
              <a:t>and older</a:t>
            </a:r>
            <a:endParaRPr lang="en-US" sz="1800" dirty="0"/>
          </a:p>
        </p:txBody>
      </p:sp>
      <p:sp>
        <p:nvSpPr>
          <p:cNvPr id="2" name="Title 1">
            <a:extLst>
              <a:ext uri="{FF2B5EF4-FFF2-40B4-BE49-F238E27FC236}">
                <a16:creationId xmlns:a16="http://schemas.microsoft.com/office/drawing/2014/main" id="{74C7A6BE-A6F8-4A15-864B-EE535112E735}"/>
              </a:ext>
            </a:extLst>
          </p:cNvPr>
          <p:cNvSpPr>
            <a:spLocks noGrp="1"/>
          </p:cNvSpPr>
          <p:nvPr>
            <p:ph type="title"/>
          </p:nvPr>
        </p:nvSpPr>
        <p:spPr/>
        <p:txBody>
          <a:bodyPr>
            <a:noAutofit/>
          </a:bodyPr>
          <a:lstStyle/>
          <a:p>
            <a:r>
              <a:rPr lang="en-US" sz="4000" dirty="0"/>
              <a:t>How </a:t>
            </a:r>
            <a:r>
              <a:rPr lang="en-US" sz="4000" dirty="0" smtClean="0"/>
              <a:t>Much Does </a:t>
            </a:r>
            <a:r>
              <a:rPr lang="en-US" sz="4000" dirty="0"/>
              <a:t>the </a:t>
            </a:r>
            <a:r>
              <a:rPr lang="en-US" sz="4000" dirty="0" smtClean="0"/>
              <a:t>COVID-19 Vaccine Cost</a:t>
            </a:r>
            <a:r>
              <a:rPr lang="en-US" sz="4000" dirty="0"/>
              <a:t>?</a:t>
            </a:r>
          </a:p>
        </p:txBody>
      </p:sp>
      <p:sp>
        <p:nvSpPr>
          <p:cNvPr id="4" name="TextBox 3">
            <a:extLst>
              <a:ext uri="{FF2B5EF4-FFF2-40B4-BE49-F238E27FC236}">
                <a16:creationId xmlns:a16="http://schemas.microsoft.com/office/drawing/2014/main" id="{23BDB889-A28A-4B59-B2B9-51F8A6F0F66E}"/>
              </a:ext>
            </a:extLst>
          </p:cNvPr>
          <p:cNvSpPr txBox="1"/>
          <p:nvPr/>
        </p:nvSpPr>
        <p:spPr>
          <a:xfrm>
            <a:off x="1195754" y="1099190"/>
            <a:ext cx="9542584" cy="40011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COVID-19 </a:t>
            </a:r>
            <a:r>
              <a:rPr lang="en-US" sz="2000" dirty="0"/>
              <a:t>vaccine itself </a:t>
            </a:r>
            <a:r>
              <a:rPr lang="en-US" sz="2000" dirty="0" smtClean="0"/>
              <a:t>free </a:t>
            </a:r>
            <a:r>
              <a:rPr lang="en-US" sz="2000" dirty="0"/>
              <a:t>to all </a:t>
            </a:r>
            <a:r>
              <a:rPr lang="en-US" sz="2000" dirty="0" smtClean="0"/>
              <a:t>Americans</a:t>
            </a:r>
            <a:endParaRPr lang="en-US" sz="2000" dirty="0"/>
          </a:p>
        </p:txBody>
      </p:sp>
    </p:spTree>
    <p:extLst>
      <p:ext uri="{BB962C8B-B14F-4D97-AF65-F5344CB8AC3E}">
        <p14:creationId xmlns:p14="http://schemas.microsoft.com/office/powerpoint/2010/main" val="197527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B9010-DB0B-45EF-ABE4-7DF95A7538C4}"/>
              </a:ext>
            </a:extLst>
          </p:cNvPr>
          <p:cNvSpPr>
            <a:spLocks noGrp="1"/>
          </p:cNvSpPr>
          <p:nvPr>
            <p:ph idx="1"/>
          </p:nvPr>
        </p:nvSpPr>
        <p:spPr>
          <a:xfrm>
            <a:off x="786809" y="1729337"/>
            <a:ext cx="10657939" cy="4582633"/>
          </a:xfrm>
        </p:spPr>
        <p:txBody>
          <a:bodyPr/>
          <a:lstStyle/>
          <a:p>
            <a:r>
              <a:rPr lang="en-US" sz="1800" dirty="0" smtClean="0"/>
              <a:t>Vaccine </a:t>
            </a:r>
            <a:r>
              <a:rPr lang="en-US" sz="1800" dirty="0"/>
              <a:t>providers </a:t>
            </a:r>
            <a:r>
              <a:rPr lang="en-US" sz="1800" dirty="0" smtClean="0"/>
              <a:t>able </a:t>
            </a:r>
            <a:r>
              <a:rPr lang="en-US" sz="1800" dirty="0"/>
              <a:t>to charge administration fees for giving or administering </a:t>
            </a:r>
            <a:r>
              <a:rPr lang="en-US" sz="1800" dirty="0" smtClean="0"/>
              <a:t>injection/shot </a:t>
            </a:r>
          </a:p>
          <a:p>
            <a:r>
              <a:rPr lang="en-US" sz="1800" dirty="0" smtClean="0"/>
              <a:t>Health </a:t>
            </a:r>
            <a:r>
              <a:rPr lang="en-US" sz="1800" dirty="0"/>
              <a:t>care providers who administer </a:t>
            </a:r>
            <a:r>
              <a:rPr lang="en-US" sz="1800" dirty="0" smtClean="0"/>
              <a:t>vaccine can get fee reimbursed (either by patient’s insurance or</a:t>
            </a:r>
            <a:r>
              <a:rPr lang="en-US" sz="1800" dirty="0"/>
              <a:t>, in </a:t>
            </a:r>
            <a:r>
              <a:rPr lang="en-US" sz="1800" dirty="0" smtClean="0"/>
              <a:t>case </a:t>
            </a:r>
            <a:r>
              <a:rPr lang="en-US" sz="1800" dirty="0"/>
              <a:t>of uninsured patients, </a:t>
            </a:r>
            <a:r>
              <a:rPr lang="en-US" sz="1800" dirty="0" smtClean="0"/>
              <a:t>by governmental program for uninsured)</a:t>
            </a:r>
          </a:p>
          <a:p>
            <a:pPr lvl="1"/>
            <a:r>
              <a:rPr lang="en-US" sz="1800" dirty="0"/>
              <a:t>Medicare’s published Fee for Service rates for vaccine administration used as guideline for </a:t>
            </a:r>
            <a:r>
              <a:rPr lang="en-US" sz="1800" dirty="0" smtClean="0"/>
              <a:t>reimbursement rate by many </a:t>
            </a:r>
            <a:r>
              <a:rPr lang="en-US" sz="1800" dirty="0"/>
              <a:t>insurance companies </a:t>
            </a:r>
          </a:p>
          <a:p>
            <a:pPr lvl="2"/>
            <a:r>
              <a:rPr lang="en-US" sz="1800" dirty="0" smtClean="0"/>
              <a:t>As of 3/15/21</a:t>
            </a:r>
            <a:r>
              <a:rPr lang="en-US" sz="1800" dirty="0"/>
              <a:t>, the national average payment rate for </a:t>
            </a:r>
            <a:r>
              <a:rPr lang="en-US" sz="1800" dirty="0" smtClean="0"/>
              <a:t>is $40 </a:t>
            </a:r>
            <a:r>
              <a:rPr lang="en-US" sz="1800" dirty="0"/>
              <a:t>to administer each </a:t>
            </a:r>
            <a:r>
              <a:rPr lang="en-US" sz="1800" dirty="0" smtClean="0"/>
              <a:t>dose</a:t>
            </a:r>
            <a:endParaRPr lang="en-US" sz="1800" dirty="0"/>
          </a:p>
          <a:p>
            <a:pPr lvl="2"/>
            <a:r>
              <a:rPr lang="en-US" sz="1800" dirty="0" smtClean="0"/>
              <a:t>Represents increase </a:t>
            </a:r>
            <a:r>
              <a:rPr lang="en-US" sz="1800" dirty="0"/>
              <a:t>from approximately $28 to $40 for the administration of single-dose vaccines, and an increase from approximately $45 to $80 for the administration of COVID-19 vaccines requiring two doses</a:t>
            </a:r>
          </a:p>
          <a:p>
            <a:pPr lvl="1"/>
            <a:r>
              <a:rPr lang="en-US" sz="1800" dirty="0" smtClean="0"/>
              <a:t>Rates apply </a:t>
            </a:r>
            <a:r>
              <a:rPr lang="en-US" sz="1800" dirty="0"/>
              <a:t>to vaccine administration, whether covered under medical or pharmacy benefit</a:t>
            </a:r>
          </a:p>
          <a:p>
            <a:r>
              <a:rPr lang="en-US" sz="2000" dirty="0"/>
              <a:t>Free coverage of preventive services required under employer plans (including COVID-19 vaccines) </a:t>
            </a:r>
          </a:p>
          <a:p>
            <a:pPr lvl="1"/>
            <a:r>
              <a:rPr lang="en-US" sz="1800" dirty="0"/>
              <a:t>Non-grandfathered plans must cover recommended preventive health services without cost-sharing (ACA mandate) during </a:t>
            </a:r>
            <a:r>
              <a:rPr lang="en-US" sz="1800" dirty="0" smtClean="0"/>
              <a:t>public health emergency (PHE) and likely beyond as well</a:t>
            </a:r>
            <a:endParaRPr lang="en-US" sz="1800" dirty="0"/>
          </a:p>
          <a:p>
            <a:endParaRPr lang="en-US" sz="2000" dirty="0" smtClean="0"/>
          </a:p>
        </p:txBody>
      </p:sp>
      <p:sp>
        <p:nvSpPr>
          <p:cNvPr id="2" name="Title 1">
            <a:extLst>
              <a:ext uri="{FF2B5EF4-FFF2-40B4-BE49-F238E27FC236}">
                <a16:creationId xmlns:a16="http://schemas.microsoft.com/office/drawing/2014/main" id="{74C7A6BE-A6F8-4A15-864B-EE535112E735}"/>
              </a:ext>
            </a:extLst>
          </p:cNvPr>
          <p:cNvSpPr>
            <a:spLocks noGrp="1"/>
          </p:cNvSpPr>
          <p:nvPr>
            <p:ph type="title"/>
          </p:nvPr>
        </p:nvSpPr>
        <p:spPr/>
        <p:txBody>
          <a:bodyPr>
            <a:noAutofit/>
          </a:bodyPr>
          <a:lstStyle/>
          <a:p>
            <a:r>
              <a:rPr lang="en-US" sz="4000" dirty="0" smtClean="0"/>
              <a:t>Who Pays for COVID-19 Vaccine Administration</a:t>
            </a:r>
            <a:endParaRPr lang="en-US" sz="4000" dirty="0"/>
          </a:p>
        </p:txBody>
      </p:sp>
      <p:sp>
        <p:nvSpPr>
          <p:cNvPr id="4" name="TextBox 3">
            <a:extLst>
              <a:ext uri="{FF2B5EF4-FFF2-40B4-BE49-F238E27FC236}">
                <a16:creationId xmlns:a16="http://schemas.microsoft.com/office/drawing/2014/main" id="{23BDB889-A28A-4B59-B2B9-51F8A6F0F66E}"/>
              </a:ext>
            </a:extLst>
          </p:cNvPr>
          <p:cNvSpPr txBox="1"/>
          <p:nvPr/>
        </p:nvSpPr>
        <p:spPr>
          <a:xfrm>
            <a:off x="1195754" y="1113936"/>
            <a:ext cx="9542584" cy="40011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Franklin Gothic Book" panose="020B0503020102020204" pitchFamily="34" charset="0"/>
              </a:rPr>
              <a:t>No member will be charged for COVID-19 vaccine or administration</a:t>
            </a: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340362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r="10452"/>
          <a:stretch/>
        </p:blipFill>
        <p:spPr>
          <a:xfrm>
            <a:off x="7265988" y="1584325"/>
            <a:ext cx="4964112" cy="3695700"/>
          </a:xfrm>
          <a:prstGeom prst="rect">
            <a:avLst/>
          </a:prstGeom>
        </p:spPr>
      </p:pic>
      <p:sp>
        <p:nvSpPr>
          <p:cNvPr id="3" name="Title 2"/>
          <p:cNvSpPr>
            <a:spLocks noGrp="1"/>
          </p:cNvSpPr>
          <p:nvPr>
            <p:ph type="title"/>
          </p:nvPr>
        </p:nvSpPr>
        <p:spPr/>
        <p:txBody>
          <a:bodyPr>
            <a:normAutofit/>
          </a:bodyPr>
          <a:lstStyle/>
          <a:p>
            <a:r>
              <a:rPr lang="en-US" dirty="0"/>
              <a:t>C</a:t>
            </a:r>
            <a:r>
              <a:rPr lang="en-US" dirty="0" smtClean="0"/>
              <a:t>urrent and Future Obligations</a:t>
            </a:r>
            <a:endParaRPr lang="en-US" dirty="0"/>
          </a:p>
        </p:txBody>
      </p:sp>
    </p:spTree>
    <p:extLst>
      <p:ext uri="{BB962C8B-B14F-4D97-AF65-F5344CB8AC3E}">
        <p14:creationId xmlns:p14="http://schemas.microsoft.com/office/powerpoint/2010/main" val="731093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What Continues</a:t>
            </a:r>
            <a:endParaRPr lang="en-US" dirty="0"/>
          </a:p>
        </p:txBody>
      </p:sp>
      <p:sp>
        <p:nvSpPr>
          <p:cNvPr id="4" name="Content Placeholder 3"/>
          <p:cNvSpPr>
            <a:spLocks noGrp="1"/>
          </p:cNvSpPr>
          <p:nvPr>
            <p:ph idx="1"/>
          </p:nvPr>
        </p:nvSpPr>
        <p:spPr>
          <a:xfrm>
            <a:off x="965730" y="1167448"/>
            <a:ext cx="10715260" cy="5690552"/>
          </a:xfrm>
        </p:spPr>
        <p:txBody>
          <a:bodyPr/>
          <a:lstStyle/>
          <a:p>
            <a:pPr marL="0" indent="0">
              <a:buNone/>
            </a:pPr>
            <a:r>
              <a:rPr lang="en-US" b="1" dirty="0"/>
              <a:t>Current and historic compliance obligations continue</a:t>
            </a:r>
          </a:p>
          <a:p>
            <a:pPr lvl="1"/>
            <a:r>
              <a:rPr lang="en-US" sz="1600" dirty="0" smtClean="0"/>
              <a:t>ACA and other limits </a:t>
            </a:r>
            <a:r>
              <a:rPr lang="en-US" sz="1600" dirty="0"/>
              <a:t>and </a:t>
            </a:r>
            <a:r>
              <a:rPr lang="en-US" sz="1600" dirty="0" smtClean="0"/>
              <a:t>requirements</a:t>
            </a:r>
            <a:endParaRPr lang="en-US" sz="1600" dirty="0"/>
          </a:p>
          <a:p>
            <a:pPr lvl="1"/>
            <a:r>
              <a:rPr lang="en-US" sz="1600" dirty="0"/>
              <a:t>Cafeteria plan </a:t>
            </a:r>
            <a:r>
              <a:rPr lang="en-US" sz="1600" dirty="0" smtClean="0"/>
              <a:t>rules </a:t>
            </a:r>
          </a:p>
          <a:p>
            <a:pPr lvl="1"/>
            <a:r>
              <a:rPr lang="en-US" sz="1600" dirty="0" smtClean="0"/>
              <a:t>HIPAA Special Enrollment election rules (</a:t>
            </a:r>
            <a:r>
              <a:rPr lang="en-US" sz="1600" dirty="0"/>
              <a:t>see also </a:t>
            </a:r>
            <a:r>
              <a:rPr lang="en-US" sz="1600" dirty="0" smtClean="0"/>
              <a:t>temporary Outbreak </a:t>
            </a:r>
            <a:r>
              <a:rPr lang="en-US" sz="1600" dirty="0"/>
              <a:t>Period rules)</a:t>
            </a:r>
          </a:p>
          <a:p>
            <a:pPr lvl="1"/>
            <a:r>
              <a:rPr lang="en-US" sz="1600" dirty="0" smtClean="0"/>
              <a:t>HIPAA </a:t>
            </a:r>
            <a:r>
              <a:rPr lang="en-US" sz="1600" dirty="0"/>
              <a:t>and ACA wellness rules and </a:t>
            </a:r>
            <a:r>
              <a:rPr lang="en-US" sz="1600" dirty="0" smtClean="0"/>
              <a:t>limits (see also new proposed wellness regulations)</a:t>
            </a:r>
            <a:endParaRPr lang="en-US" sz="1600" dirty="0"/>
          </a:p>
          <a:p>
            <a:pPr lvl="1"/>
            <a:r>
              <a:rPr lang="en-US" sz="1600" dirty="0"/>
              <a:t>Internal Revenue Code imputed income and benefit taxation rules</a:t>
            </a:r>
          </a:p>
          <a:p>
            <a:pPr lvl="1"/>
            <a:r>
              <a:rPr lang="en-US" sz="1600" dirty="0"/>
              <a:t>HIPAA privacy and security rules</a:t>
            </a:r>
          </a:p>
          <a:p>
            <a:pPr lvl="1"/>
            <a:r>
              <a:rPr lang="en-US" sz="1600" dirty="0"/>
              <a:t>COBRA </a:t>
            </a:r>
            <a:r>
              <a:rPr lang="en-US" sz="1600" dirty="0" smtClean="0"/>
              <a:t>rules (see also temporary Outbreak Period rules)</a:t>
            </a:r>
            <a:endParaRPr lang="en-US" sz="1600" dirty="0"/>
          </a:p>
          <a:p>
            <a:pPr lvl="1"/>
            <a:r>
              <a:rPr lang="en-US" sz="1600" dirty="0" smtClean="0"/>
              <a:t>PCORI </a:t>
            </a:r>
            <a:r>
              <a:rPr lang="en-US" sz="1600" dirty="0"/>
              <a:t>fees</a:t>
            </a:r>
          </a:p>
          <a:p>
            <a:pPr lvl="1"/>
            <a:r>
              <a:rPr lang="en-US" sz="1600" dirty="0" smtClean="0"/>
              <a:t>Medicare </a:t>
            </a:r>
            <a:r>
              <a:rPr lang="en-US" sz="1600" dirty="0"/>
              <a:t>Secondary Payer and Medicare Part D notices</a:t>
            </a:r>
          </a:p>
          <a:p>
            <a:pPr lvl="1"/>
            <a:r>
              <a:rPr lang="en-US" sz="1600" dirty="0"/>
              <a:t>IRS Form W-2 Reporting of the Cost of Employer-Sponsored Group Health Plan Coverage</a:t>
            </a:r>
          </a:p>
          <a:p>
            <a:pPr lvl="1"/>
            <a:r>
              <a:rPr lang="en-US" sz="1600" dirty="0"/>
              <a:t>SBC, SPD, SMMs, plan documents, </a:t>
            </a:r>
          </a:p>
          <a:p>
            <a:pPr marL="0" indent="0">
              <a:buNone/>
            </a:pPr>
            <a:endParaRPr lang="en-US" dirty="0"/>
          </a:p>
          <a:p>
            <a:endParaRPr lang="en-US" dirty="0"/>
          </a:p>
        </p:txBody>
      </p:sp>
    </p:spTree>
    <p:extLst>
      <p:ext uri="{BB962C8B-B14F-4D97-AF65-F5344CB8AC3E}">
        <p14:creationId xmlns:p14="http://schemas.microsoft.com/office/powerpoint/2010/main" val="651434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What Continues</a:t>
            </a:r>
            <a:endParaRPr lang="en-US" dirty="0"/>
          </a:p>
        </p:txBody>
      </p:sp>
      <p:sp>
        <p:nvSpPr>
          <p:cNvPr id="4" name="Content Placeholder 3"/>
          <p:cNvSpPr>
            <a:spLocks noGrp="1"/>
          </p:cNvSpPr>
          <p:nvPr>
            <p:ph idx="1"/>
          </p:nvPr>
        </p:nvSpPr>
        <p:spPr>
          <a:xfrm>
            <a:off x="965730" y="1169623"/>
            <a:ext cx="10715260" cy="4686366"/>
          </a:xfrm>
        </p:spPr>
        <p:txBody>
          <a:bodyPr/>
          <a:lstStyle/>
          <a:p>
            <a:r>
              <a:rPr lang="en-US" dirty="0" smtClean="0"/>
              <a:t>HIPAA </a:t>
            </a:r>
            <a:r>
              <a:rPr lang="en-US" dirty="0"/>
              <a:t>privacy and security </a:t>
            </a:r>
            <a:r>
              <a:rPr lang="en-US" dirty="0" smtClean="0"/>
              <a:t>rules – may see switch from health </a:t>
            </a:r>
            <a:r>
              <a:rPr lang="en-US" dirty="0"/>
              <a:t>care </a:t>
            </a:r>
            <a:r>
              <a:rPr lang="en-US" dirty="0" smtClean="0"/>
              <a:t>provider focus to more focus on health plans</a:t>
            </a:r>
          </a:p>
          <a:p>
            <a:r>
              <a:rPr lang="en-US" dirty="0" smtClean="0"/>
              <a:t>Expanded </a:t>
            </a:r>
            <a:r>
              <a:rPr lang="en-US" dirty="0"/>
              <a:t>rule for qualified medical expenses under </a:t>
            </a:r>
            <a:r>
              <a:rPr lang="en-US" dirty="0" smtClean="0"/>
              <a:t>CARES </a:t>
            </a:r>
            <a:r>
              <a:rPr lang="en-US" dirty="0"/>
              <a:t>Act – account based plan distributions </a:t>
            </a:r>
            <a:r>
              <a:rPr lang="en-US" dirty="0" smtClean="0"/>
              <a:t>for qualified </a:t>
            </a:r>
            <a:r>
              <a:rPr lang="en-US" dirty="0"/>
              <a:t>medical expenses </a:t>
            </a:r>
            <a:r>
              <a:rPr lang="en-US" dirty="0" smtClean="0"/>
              <a:t>no </a:t>
            </a:r>
            <a:r>
              <a:rPr lang="en-US" dirty="0"/>
              <a:t>longer required to be limited to medicines and drugs that are prescribed </a:t>
            </a:r>
            <a:r>
              <a:rPr lang="en-US" dirty="0" smtClean="0"/>
              <a:t>(includes feminine care products)</a:t>
            </a:r>
          </a:p>
          <a:p>
            <a:r>
              <a:rPr lang="en-US" dirty="0" smtClean="0"/>
              <a:t>ACA </a:t>
            </a:r>
            <a:r>
              <a:rPr lang="en-US" dirty="0"/>
              <a:t>mandate and </a:t>
            </a:r>
            <a:r>
              <a:rPr lang="en-US" dirty="0" smtClean="0"/>
              <a:t>reporting</a:t>
            </a:r>
          </a:p>
          <a:p>
            <a:pPr lvl="1"/>
            <a:r>
              <a:rPr lang="en-US" sz="1500" dirty="0"/>
              <a:t>Timing </a:t>
            </a:r>
            <a:r>
              <a:rPr lang="en-US" sz="1500" dirty="0" smtClean="0"/>
              <a:t>issues (most recent reporting due in March 2021) and new </a:t>
            </a:r>
            <a:r>
              <a:rPr lang="en-US" sz="1500" dirty="0"/>
              <a:t>codes </a:t>
            </a:r>
            <a:r>
              <a:rPr lang="en-US" sz="1500" dirty="0" smtClean="0"/>
              <a:t>(conditional spousal coverage and ICHRAs)</a:t>
            </a:r>
            <a:endParaRPr lang="en-US" sz="1500" dirty="0"/>
          </a:p>
          <a:p>
            <a:pPr lvl="1"/>
            <a:r>
              <a:rPr lang="en-US" sz="1500" dirty="0" smtClean="0"/>
              <a:t>Enforcement (likely more under Biden administration)</a:t>
            </a:r>
            <a:endParaRPr lang="en-US" sz="1500" dirty="0"/>
          </a:p>
          <a:p>
            <a:pPr lvl="2"/>
            <a:r>
              <a:rPr lang="en-US" sz="1500" dirty="0"/>
              <a:t>Penalty </a:t>
            </a:r>
            <a:r>
              <a:rPr lang="en-US" sz="1500" dirty="0" smtClean="0"/>
              <a:t>assessments </a:t>
            </a:r>
            <a:r>
              <a:rPr lang="en-US" sz="1500" dirty="0"/>
              <a:t>for </a:t>
            </a:r>
            <a:r>
              <a:rPr lang="en-US" sz="1500" dirty="0" smtClean="0"/>
              <a:t>coverage failures and for late </a:t>
            </a:r>
            <a:r>
              <a:rPr lang="en-US" sz="1500" dirty="0"/>
              <a:t>or </a:t>
            </a:r>
            <a:r>
              <a:rPr lang="en-US" sz="1500" dirty="0" smtClean="0"/>
              <a:t>incorrect filings</a:t>
            </a:r>
            <a:endParaRPr lang="en-US" sz="1500" dirty="0"/>
          </a:p>
          <a:p>
            <a:pPr lvl="1"/>
            <a:r>
              <a:rPr lang="en-US" sz="1500" dirty="0"/>
              <a:t>Record </a:t>
            </a:r>
            <a:r>
              <a:rPr lang="en-US" sz="1500" dirty="0" smtClean="0"/>
              <a:t>retention important to </a:t>
            </a:r>
            <a:r>
              <a:rPr lang="en-US" sz="1500" dirty="0"/>
              <a:t>demonstrate compliance with </a:t>
            </a:r>
            <a:r>
              <a:rPr lang="en-US" sz="1500" dirty="0" smtClean="0"/>
              <a:t>requirements </a:t>
            </a:r>
            <a:r>
              <a:rPr lang="en-US" sz="1500" dirty="0"/>
              <a:t>and </a:t>
            </a:r>
            <a:r>
              <a:rPr lang="en-US" sz="1500" dirty="0" smtClean="0"/>
              <a:t>defend </a:t>
            </a:r>
            <a:r>
              <a:rPr lang="en-US" sz="1500" dirty="0"/>
              <a:t>against penalty </a:t>
            </a:r>
          </a:p>
          <a:p>
            <a:r>
              <a:rPr lang="en-US" dirty="0" smtClean="0"/>
              <a:t>State </a:t>
            </a:r>
            <a:r>
              <a:rPr lang="en-US" dirty="0"/>
              <a:t>mandates and reporting</a:t>
            </a:r>
          </a:p>
          <a:p>
            <a:pPr lvl="1"/>
            <a:r>
              <a:rPr lang="en-US" sz="1500" dirty="0"/>
              <a:t>States with </a:t>
            </a:r>
            <a:r>
              <a:rPr lang="en-US" sz="1500" dirty="0" smtClean="0"/>
              <a:t>individual mandates/penalties</a:t>
            </a:r>
            <a:r>
              <a:rPr lang="en-US" sz="1500" dirty="0"/>
              <a:t>: Some states (CA, DC, MA, NJ, RI and VT) have their own statewide individual mandate/penalties, and other states are considering a mandate (HI, WA, CT, MN and MD</a:t>
            </a:r>
            <a:r>
              <a:rPr lang="en-US" sz="1500" dirty="0" smtClean="0"/>
              <a:t>)</a:t>
            </a:r>
          </a:p>
          <a:p>
            <a:pPr lvl="1"/>
            <a:r>
              <a:rPr lang="en-US" sz="1500" dirty="0" smtClean="0"/>
              <a:t>Employers may </a:t>
            </a:r>
            <a:r>
              <a:rPr lang="en-US" sz="1500" dirty="0"/>
              <a:t>want to track developments in this area </a:t>
            </a:r>
            <a:r>
              <a:rPr lang="en-US" sz="1500" dirty="0" smtClean="0"/>
              <a:t>to be </a:t>
            </a:r>
            <a:r>
              <a:rPr lang="en-US" sz="1500" dirty="0"/>
              <a:t>prepared to comply with any </a:t>
            </a:r>
            <a:r>
              <a:rPr lang="en-US" sz="1500" dirty="0" smtClean="0"/>
              <a:t>state reporting obligations regarding </a:t>
            </a:r>
            <a:r>
              <a:rPr lang="en-US" sz="1500" dirty="0"/>
              <a:t>their individual mandates </a:t>
            </a:r>
            <a:r>
              <a:rPr lang="en-US" sz="1500" dirty="0" smtClean="0"/>
              <a:t>(see ACA vendors for assistance)</a:t>
            </a:r>
            <a:endParaRPr lang="en-US" sz="1500" dirty="0"/>
          </a:p>
        </p:txBody>
      </p:sp>
    </p:spTree>
    <p:extLst>
      <p:ext uri="{BB962C8B-B14F-4D97-AF65-F5344CB8AC3E}">
        <p14:creationId xmlns:p14="http://schemas.microsoft.com/office/powerpoint/2010/main" val="579836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What Won’t Continue</a:t>
            </a:r>
            <a:endParaRPr lang="en-US" dirty="0"/>
          </a:p>
        </p:txBody>
      </p:sp>
      <p:sp>
        <p:nvSpPr>
          <p:cNvPr id="4" name="Content Placeholder 3"/>
          <p:cNvSpPr>
            <a:spLocks noGrp="1"/>
          </p:cNvSpPr>
          <p:nvPr>
            <p:ph idx="1"/>
          </p:nvPr>
        </p:nvSpPr>
        <p:spPr>
          <a:xfrm>
            <a:off x="965730" y="1294773"/>
            <a:ext cx="10715260" cy="4686366"/>
          </a:xfrm>
        </p:spPr>
        <p:txBody>
          <a:bodyPr/>
          <a:lstStyle/>
          <a:p>
            <a:r>
              <a:rPr lang="en-US" dirty="0" smtClean="0"/>
              <a:t>Limited regulation/guidance as existed during Trump administration – much more regulation expected under Biden administration</a:t>
            </a:r>
          </a:p>
          <a:p>
            <a:r>
              <a:rPr lang="en-US" dirty="0" smtClean="0"/>
              <a:t>Cafeteria plan election change flexibility from 2020 rules ended 12/31/20 (new optional FSA flexibility for 2021 and 2022 only)</a:t>
            </a:r>
          </a:p>
          <a:p>
            <a:r>
              <a:rPr lang="en-US" dirty="0" smtClean="0"/>
              <a:t>FFCRA paid sick/expanded family leave expired 12/31/20 (tax benefits continue through September 2021 under ARPA)</a:t>
            </a:r>
          </a:p>
          <a:p>
            <a:r>
              <a:rPr lang="en-US" dirty="0" smtClean="0"/>
              <a:t>Extension of various group health plan (GHP) related deadlines and timely elections/payments</a:t>
            </a:r>
          </a:p>
          <a:p>
            <a:pPr lvl="1"/>
            <a:r>
              <a:rPr lang="en-US" sz="1600" dirty="0" smtClean="0"/>
              <a:t>“Public Health Emergency” or PHE </a:t>
            </a:r>
            <a:r>
              <a:rPr lang="en-US" sz="1600" dirty="0"/>
              <a:t>(likely extended </a:t>
            </a:r>
            <a:r>
              <a:rPr lang="en-US" sz="1600" dirty="0" smtClean="0"/>
              <a:t>through the end of </a:t>
            </a:r>
            <a:r>
              <a:rPr lang="en-US" sz="1600" dirty="0"/>
              <a:t>2021) </a:t>
            </a:r>
            <a:r>
              <a:rPr lang="en-US" sz="1600" dirty="0" smtClean="0"/>
              <a:t>extends various GHP related deadlines (e.g., PHE will determine period of time during which GHPs and insurers must pay for COVID-19 tests and related services without charging cost sharing; and non-grandfathered plans must cover vaccines in network as a preventive benefit, but during PHE must also cover vaccines on an out-of-network basis)</a:t>
            </a:r>
          </a:p>
          <a:p>
            <a:pPr lvl="1"/>
            <a:r>
              <a:rPr lang="en-US" sz="1600" dirty="0" smtClean="0"/>
              <a:t>By </a:t>
            </a:r>
            <a:r>
              <a:rPr lang="en-US" sz="1600" dirty="0"/>
              <a:t>contrast, </a:t>
            </a:r>
            <a:r>
              <a:rPr lang="en-US" sz="1600" dirty="0" smtClean="0"/>
              <a:t>the “National </a:t>
            </a:r>
            <a:r>
              <a:rPr lang="en-US" sz="1600" dirty="0"/>
              <a:t>Emergency” </a:t>
            </a:r>
            <a:r>
              <a:rPr lang="en-US" sz="1600" dirty="0" smtClean="0"/>
              <a:t>continues - and therefore numerous </a:t>
            </a:r>
            <a:r>
              <a:rPr lang="en-US" sz="1600" dirty="0"/>
              <a:t>GHP participant deadlines that would have expired are extended during </a:t>
            </a:r>
            <a:r>
              <a:rPr lang="en-US" sz="1600" dirty="0" smtClean="0"/>
              <a:t>“</a:t>
            </a:r>
            <a:r>
              <a:rPr lang="en-US" sz="1600" dirty="0"/>
              <a:t>outbreak period” </a:t>
            </a:r>
            <a:r>
              <a:rPr lang="en-US" sz="1600" dirty="0" smtClean="0"/>
              <a:t>set </a:t>
            </a:r>
            <a:r>
              <a:rPr lang="en-US" sz="1600" dirty="0"/>
              <a:t>to end 60 days after </a:t>
            </a:r>
            <a:r>
              <a:rPr lang="en-US" sz="1600" dirty="0" smtClean="0"/>
              <a:t>end </a:t>
            </a:r>
            <a:r>
              <a:rPr lang="en-US" sz="1600" dirty="0"/>
              <a:t>of </a:t>
            </a:r>
            <a:r>
              <a:rPr lang="en-US" sz="1600" dirty="0" smtClean="0"/>
              <a:t>National </a:t>
            </a:r>
            <a:r>
              <a:rPr lang="en-US" sz="1600" dirty="0"/>
              <a:t>Emergency </a:t>
            </a:r>
            <a:endParaRPr lang="en-US" sz="1600" dirty="0" smtClean="0"/>
          </a:p>
          <a:p>
            <a:pPr lvl="2"/>
            <a:r>
              <a:rPr lang="en-US" sz="1600" dirty="0" smtClean="0"/>
              <a:t>Rules </a:t>
            </a:r>
            <a:r>
              <a:rPr lang="en-US" sz="1600" dirty="0"/>
              <a:t>“freeze” certain timely deadlines for </a:t>
            </a:r>
            <a:r>
              <a:rPr lang="en-US" sz="1600" dirty="0" smtClean="0"/>
              <a:t>duration </a:t>
            </a:r>
            <a:r>
              <a:rPr lang="en-US" sz="1600" dirty="0"/>
              <a:t>of </a:t>
            </a:r>
            <a:r>
              <a:rPr lang="en-US" sz="1600" dirty="0" smtClean="0"/>
              <a:t>outbreak </a:t>
            </a:r>
            <a:r>
              <a:rPr lang="en-US" sz="1600" dirty="0"/>
              <a:t>period (for </a:t>
            </a:r>
            <a:r>
              <a:rPr lang="en-US" sz="1600" dirty="0" smtClean="0"/>
              <a:t>COBRA elections/payment, </a:t>
            </a:r>
            <a:r>
              <a:rPr lang="en-US" sz="1600" dirty="0"/>
              <a:t>HIPAA Special </a:t>
            </a:r>
            <a:r>
              <a:rPr lang="en-US" sz="1600" dirty="0" smtClean="0"/>
              <a:t>Enrollment elections, </a:t>
            </a:r>
            <a:r>
              <a:rPr lang="en-US" sz="1600" dirty="0"/>
              <a:t>claims deadline for benefits, and good faith furnishing of notices, disclosures, or documents that would otherwise have to be furnished during </a:t>
            </a:r>
            <a:r>
              <a:rPr lang="en-US" sz="1600" dirty="0" smtClean="0"/>
              <a:t>outbreak </a:t>
            </a:r>
            <a:r>
              <a:rPr lang="en-US" sz="1600" dirty="0"/>
              <a:t>period</a:t>
            </a:r>
            <a:r>
              <a:rPr lang="en-US" sz="1600" dirty="0" smtClean="0"/>
              <a:t>)</a:t>
            </a:r>
            <a:endParaRPr lang="en-US" sz="1600" dirty="0"/>
          </a:p>
          <a:p>
            <a:endParaRPr lang="en-US" dirty="0"/>
          </a:p>
        </p:txBody>
      </p:sp>
    </p:spTree>
    <p:extLst>
      <p:ext uri="{BB962C8B-B14F-4D97-AF65-F5344CB8AC3E}">
        <p14:creationId xmlns:p14="http://schemas.microsoft.com/office/powerpoint/2010/main" val="2058624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66734" y="1146784"/>
            <a:ext cx="6236283" cy="4849204"/>
          </a:xfrm>
        </p:spPr>
        <p:txBody>
          <a:bodyPr/>
          <a:lstStyle/>
          <a:p>
            <a:r>
              <a:rPr lang="en-US" sz="1800" dirty="0"/>
              <a:t>Certain regulations not finalized during Trump administration (e.g., wellness regulations) </a:t>
            </a:r>
          </a:p>
          <a:p>
            <a:pPr lvl="1"/>
            <a:r>
              <a:rPr lang="en-US" sz="1600" dirty="0"/>
              <a:t>President Biden ordered </a:t>
            </a:r>
            <a:r>
              <a:rPr lang="en-US" sz="1600" dirty="0" smtClean="0"/>
              <a:t>freeze </a:t>
            </a:r>
            <a:r>
              <a:rPr lang="en-US" sz="1600" dirty="0"/>
              <a:t>on new or pending rules issued by Trump administration</a:t>
            </a:r>
          </a:p>
          <a:p>
            <a:pPr lvl="1"/>
            <a:r>
              <a:rPr lang="en-US" sz="1600" dirty="0"/>
              <a:t>Freeze prevents agencies from implementing rules until </a:t>
            </a:r>
            <a:r>
              <a:rPr lang="en-US" sz="1600" dirty="0" smtClean="0"/>
              <a:t>Biden </a:t>
            </a:r>
            <a:r>
              <a:rPr lang="en-US" sz="1600" dirty="0"/>
              <a:t>administration has </a:t>
            </a:r>
            <a:r>
              <a:rPr lang="en-US" sz="1600" dirty="0" smtClean="0"/>
              <a:t>chance </a:t>
            </a:r>
            <a:r>
              <a:rPr lang="en-US" sz="1600" dirty="0"/>
              <a:t>to review them </a:t>
            </a:r>
          </a:p>
          <a:p>
            <a:r>
              <a:rPr lang="en-US" sz="1800" dirty="0"/>
              <a:t>Limited enforcement of existing rules (Biden administration likely to increase enforcement efforts)</a:t>
            </a:r>
          </a:p>
          <a:p>
            <a:r>
              <a:rPr lang="en-US" sz="1800" dirty="0"/>
              <a:t>Two new HRAs that both small and large employers can implement – Individual Coverage HRAs (“ICHRAs”) and Excepted Benefit HRAs (“EBHRAs”) </a:t>
            </a:r>
          </a:p>
          <a:p>
            <a:pPr lvl="1"/>
            <a:r>
              <a:rPr lang="en-US" sz="1600" dirty="0"/>
              <a:t>Biden administration may view using HRAs to buy individual policies as disfavored </a:t>
            </a:r>
          </a:p>
          <a:p>
            <a:endParaRPr lang="en-US" dirty="0"/>
          </a:p>
        </p:txBody>
      </p:sp>
      <p:sp>
        <p:nvSpPr>
          <p:cNvPr id="3" name="Title 2"/>
          <p:cNvSpPr>
            <a:spLocks noGrp="1"/>
          </p:cNvSpPr>
          <p:nvPr>
            <p:ph type="title"/>
          </p:nvPr>
        </p:nvSpPr>
        <p:spPr/>
        <p:txBody>
          <a:bodyPr>
            <a:noAutofit/>
          </a:bodyPr>
          <a:lstStyle/>
          <a:p>
            <a:r>
              <a:rPr lang="en-US" dirty="0"/>
              <a:t>What Might Not Continue</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40758" t="-502" r="24163" b="11408"/>
          <a:stretch/>
        </p:blipFill>
        <p:spPr>
          <a:xfrm>
            <a:off x="7581900" y="619125"/>
            <a:ext cx="3978957" cy="5687568"/>
          </a:xfrm>
          <a:prstGeom prst="rect">
            <a:avLst/>
          </a:prstGeom>
        </p:spPr>
      </p:pic>
      <p:sp>
        <p:nvSpPr>
          <p:cNvPr id="6" name="Rectangle 5"/>
          <p:cNvSpPr/>
          <p:nvPr/>
        </p:nvSpPr>
        <p:spPr>
          <a:xfrm>
            <a:off x="7809253" y="772097"/>
            <a:ext cx="3524250" cy="5381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731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800" dirty="0">
                <a:solidFill>
                  <a:prstClr val="black"/>
                </a:solidFill>
                <a:ea typeface="Calibri" panose="020F0502020204030204" pitchFamily="34" charset="0"/>
                <a:cs typeface="Times New Roman" panose="02020603050405020304" pitchFamily="18" charset="0"/>
              </a:rPr>
              <a:t>U.S. Supreme Court review of case challenging entire ACA as unconstitutional as result of repeal of individual mandate tax – decision expected by June 2021</a:t>
            </a:r>
          </a:p>
          <a:p>
            <a:pPr lvl="0"/>
            <a:r>
              <a:rPr lang="en-US" sz="1800" dirty="0">
                <a:solidFill>
                  <a:prstClr val="black"/>
                </a:solidFill>
              </a:rPr>
              <a:t>Plan design changes due to discrimination in provision of health services under employer plans; e.g., under Section 1557 of ACA (transgender participants), Title VII of the Civil Rights Act of 1964 (LGBTQ employees and disability benefits due to gender dysphoria), and state insurance laws (contraceptive coverage).</a:t>
            </a:r>
          </a:p>
          <a:p>
            <a:pPr lvl="0"/>
            <a:r>
              <a:rPr lang="en-US" sz="1800" dirty="0">
                <a:solidFill>
                  <a:prstClr val="black"/>
                </a:solidFill>
              </a:rPr>
              <a:t>New wellness regulations – </a:t>
            </a:r>
          </a:p>
          <a:p>
            <a:pPr lvl="1"/>
            <a:r>
              <a:rPr lang="en-US" sz="1800" dirty="0">
                <a:solidFill>
                  <a:prstClr val="black"/>
                </a:solidFill>
              </a:rPr>
              <a:t>Proposed rules would significantly limit level of incentives in many types of wellness programs</a:t>
            </a:r>
          </a:p>
          <a:p>
            <a:pPr lvl="1"/>
            <a:r>
              <a:rPr lang="en-US" sz="1800" dirty="0">
                <a:solidFill>
                  <a:prstClr val="black"/>
                </a:solidFill>
              </a:rPr>
              <a:t>Employers not required to comply until after finalized </a:t>
            </a:r>
          </a:p>
          <a:p>
            <a:pPr lvl="1"/>
            <a:r>
              <a:rPr lang="en-US" sz="1800" dirty="0">
                <a:solidFill>
                  <a:prstClr val="black"/>
                </a:solidFill>
              </a:rPr>
              <a:t>Additional changes expected from EEOC after comments received and changes </a:t>
            </a:r>
            <a:r>
              <a:rPr lang="en-US" sz="1800" dirty="0" smtClean="0">
                <a:solidFill>
                  <a:prstClr val="black"/>
                </a:solidFill>
              </a:rPr>
              <a:t>also </a:t>
            </a:r>
            <a:r>
              <a:rPr lang="en-US" sz="1800" dirty="0">
                <a:solidFill>
                  <a:prstClr val="black"/>
                </a:solidFill>
              </a:rPr>
              <a:t>expected under Biden administration that could impact final approach</a:t>
            </a:r>
          </a:p>
          <a:p>
            <a:pPr lvl="0"/>
            <a:r>
              <a:rPr lang="en-US" sz="1800" dirty="0">
                <a:solidFill>
                  <a:prstClr val="black"/>
                </a:solidFill>
              </a:rPr>
              <a:t>Electronic distribution rules – hopeful for updates to existing electronic distribution rules for health and welfare plans that might provide some forms of relief </a:t>
            </a:r>
          </a:p>
          <a:p>
            <a:endParaRPr lang="en-US" dirty="0"/>
          </a:p>
        </p:txBody>
      </p:sp>
      <p:sp>
        <p:nvSpPr>
          <p:cNvPr id="3" name="Title 2"/>
          <p:cNvSpPr>
            <a:spLocks noGrp="1"/>
          </p:cNvSpPr>
          <p:nvPr>
            <p:ph type="title"/>
          </p:nvPr>
        </p:nvSpPr>
        <p:spPr/>
        <p:txBody>
          <a:bodyPr>
            <a:noAutofit/>
          </a:bodyPr>
          <a:lstStyle/>
          <a:p>
            <a:r>
              <a:rPr lang="en-US" dirty="0"/>
              <a:t>What Might Be Coming</a:t>
            </a:r>
          </a:p>
        </p:txBody>
      </p:sp>
    </p:spTree>
    <p:extLst>
      <p:ext uri="{BB962C8B-B14F-4D97-AF65-F5344CB8AC3E}">
        <p14:creationId xmlns:p14="http://schemas.microsoft.com/office/powerpoint/2010/main" val="2723635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90598" y="1252269"/>
            <a:ext cx="6464274" cy="4849204"/>
          </a:xfrm>
        </p:spPr>
        <p:txBody>
          <a:bodyPr/>
          <a:lstStyle/>
          <a:p>
            <a:r>
              <a:rPr lang="en-US" sz="1800" dirty="0" smtClean="0"/>
              <a:t>Healthcare transparency</a:t>
            </a:r>
          </a:p>
          <a:p>
            <a:r>
              <a:rPr lang="en-US" sz="1800" dirty="0" smtClean="0"/>
              <a:t>Prohibition on “gag” clauses</a:t>
            </a:r>
          </a:p>
          <a:p>
            <a:r>
              <a:rPr lang="en-US" sz="1800" dirty="0" smtClean="0"/>
              <a:t>MHPA analysis and reporting </a:t>
            </a:r>
          </a:p>
          <a:p>
            <a:r>
              <a:rPr lang="en-US" sz="1800" dirty="0" smtClean="0"/>
              <a:t>Broker and consultant compensation disclosure and reporting</a:t>
            </a:r>
          </a:p>
          <a:p>
            <a:r>
              <a:rPr lang="en-US" sz="1800" dirty="0" smtClean="0"/>
              <a:t>Annual reporting on plan medical costs and pharmacy spend</a:t>
            </a:r>
          </a:p>
          <a:p>
            <a:r>
              <a:rPr lang="en-US" sz="1800" dirty="0" smtClean="0"/>
              <a:t>The “no surprise billing” rules and requirements </a:t>
            </a:r>
          </a:p>
          <a:p>
            <a:endParaRPr lang="en-US" dirty="0"/>
          </a:p>
        </p:txBody>
      </p:sp>
      <p:sp>
        <p:nvSpPr>
          <p:cNvPr id="3" name="Title 2"/>
          <p:cNvSpPr>
            <a:spLocks noGrp="1"/>
          </p:cNvSpPr>
          <p:nvPr>
            <p:ph type="title"/>
          </p:nvPr>
        </p:nvSpPr>
        <p:spPr/>
        <p:txBody>
          <a:bodyPr>
            <a:noAutofit/>
          </a:bodyPr>
          <a:lstStyle/>
          <a:p>
            <a:r>
              <a:rPr lang="en-US" dirty="0"/>
              <a:t>What is Coming</a:t>
            </a:r>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l="14962" r="37923"/>
          <a:stretch/>
        </p:blipFill>
        <p:spPr>
          <a:xfrm>
            <a:off x="552450" y="619125"/>
            <a:ext cx="4019550" cy="5687568"/>
          </a:xfrm>
          <a:prstGeom prst="rect">
            <a:avLst/>
          </a:prstGeom>
        </p:spPr>
      </p:pic>
      <p:sp>
        <p:nvSpPr>
          <p:cNvPr id="11" name="Rectangle 10"/>
          <p:cNvSpPr/>
          <p:nvPr/>
        </p:nvSpPr>
        <p:spPr>
          <a:xfrm>
            <a:off x="800100" y="772097"/>
            <a:ext cx="3524250" cy="5381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866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66" y="3994715"/>
            <a:ext cx="6817068" cy="666840"/>
          </a:xfrm>
        </p:spPr>
        <p:txBody>
          <a:bodyPr>
            <a:noAutofit/>
          </a:bodyPr>
          <a:lstStyle/>
          <a:p>
            <a:r>
              <a:rPr lang="en-US" dirty="0" smtClean="0"/>
              <a:t>Biden Administration – What’s Next</a:t>
            </a:r>
            <a:endParaRPr lang="en-US" dirty="0"/>
          </a:p>
        </p:txBody>
      </p:sp>
      <p:pic>
        <p:nvPicPr>
          <p:cNvPr id="4" name="Picture Placeholder 3"/>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l="5612" r="5612"/>
          <a:stretch>
            <a:fillRect/>
          </a:stretch>
        </p:blipFill>
        <p:spPr/>
      </p:pic>
    </p:spTree>
    <p:extLst>
      <p:ext uri="{BB962C8B-B14F-4D97-AF65-F5344CB8AC3E}">
        <p14:creationId xmlns:p14="http://schemas.microsoft.com/office/powerpoint/2010/main" val="52829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r="61824"/>
          <a:stretch/>
        </p:blipFill>
        <p:spPr>
          <a:xfrm>
            <a:off x="7629261" y="1695121"/>
            <a:ext cx="4562740" cy="3584904"/>
          </a:xfrm>
          <a:prstGeom prst="rect">
            <a:avLst/>
          </a:prstGeom>
        </p:spPr>
      </p:pic>
      <p:sp>
        <p:nvSpPr>
          <p:cNvPr id="5" name="Title 1"/>
          <p:cNvSpPr txBox="1">
            <a:spLocks/>
          </p:cNvSpPr>
          <p:nvPr/>
        </p:nvSpPr>
        <p:spPr>
          <a:xfrm>
            <a:off x="565866" y="3994715"/>
            <a:ext cx="6817068" cy="666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a:solidFill>
                  <a:srgbClr val="005DAA"/>
                </a:solidFill>
                <a:latin typeface="Franklin Gothic Medium Cond" panose="020B0606030402020204" pitchFamily="34" charset="0"/>
                <a:ea typeface="+mj-ea"/>
                <a:cs typeface="+mj-cs"/>
              </a:defRPr>
            </a:lvl1pPr>
          </a:lstStyle>
          <a:p>
            <a:r>
              <a:rPr lang="en-US" dirty="0"/>
              <a:t>COVID Relief: </a:t>
            </a:r>
            <a:br>
              <a:rPr lang="en-US" dirty="0"/>
            </a:br>
            <a:r>
              <a:rPr lang="en-US" dirty="0"/>
              <a:t>General </a:t>
            </a:r>
            <a:r>
              <a:rPr lang="en-US" dirty="0" smtClean="0"/>
              <a:t>Discussion</a:t>
            </a:r>
            <a:endParaRPr lang="en-US" dirty="0"/>
          </a:p>
        </p:txBody>
      </p:sp>
    </p:spTree>
    <p:extLst>
      <p:ext uri="{BB962C8B-B14F-4D97-AF65-F5344CB8AC3E}">
        <p14:creationId xmlns:p14="http://schemas.microsoft.com/office/powerpoint/2010/main" val="711007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90597" y="1347519"/>
            <a:ext cx="6464274" cy="4758005"/>
          </a:xfrm>
        </p:spPr>
        <p:txBody>
          <a:bodyPr/>
          <a:lstStyle/>
          <a:p>
            <a:r>
              <a:rPr lang="en-US" sz="1800" dirty="0">
                <a:solidFill>
                  <a:prstClr val="black"/>
                </a:solidFill>
                <a:ea typeface="Calibri" panose="020F0502020204030204" pitchFamily="34" charset="0"/>
                <a:cs typeface="Times New Roman" panose="02020603050405020304" pitchFamily="18" charset="0"/>
              </a:rPr>
              <a:t>U.S. Supreme Court review of case challenging entire ACA as unconstitutional as result of repeal of individual mandate tax – </a:t>
            </a:r>
            <a:r>
              <a:rPr lang="en-US" sz="1800" dirty="0">
                <a:solidFill>
                  <a:srgbClr val="0070C0"/>
                </a:solidFill>
                <a:ea typeface="Calibri" panose="020F0502020204030204" pitchFamily="34" charset="0"/>
                <a:cs typeface="Times New Roman" panose="02020603050405020304" pitchFamily="18" charset="0"/>
              </a:rPr>
              <a:t>decision expected by June 2021</a:t>
            </a:r>
          </a:p>
          <a:p>
            <a:r>
              <a:rPr lang="en-US" sz="1800" dirty="0" smtClean="0"/>
              <a:t>New ACA subsidies expire at end of 2022, setting up figurative cliff in which premiums would go back up if Congress does not act</a:t>
            </a:r>
          </a:p>
          <a:p>
            <a:pPr lvl="1"/>
            <a:r>
              <a:rPr lang="en-US" sz="1800" dirty="0" smtClean="0"/>
              <a:t>Democrats could use moment to make those changes permanent</a:t>
            </a:r>
          </a:p>
          <a:p>
            <a:pPr lvl="1"/>
            <a:r>
              <a:rPr lang="en-US" sz="1800" dirty="0" smtClean="0"/>
              <a:t>Alternatively legislators could find themselves balking at price tag – making ACA subsidies permanent would most likely cost hundreds of billions</a:t>
            </a:r>
            <a:endParaRPr lang="en-US" sz="1800" dirty="0"/>
          </a:p>
        </p:txBody>
      </p:sp>
      <p:sp>
        <p:nvSpPr>
          <p:cNvPr id="3" name="Title 2"/>
          <p:cNvSpPr>
            <a:spLocks noGrp="1"/>
          </p:cNvSpPr>
          <p:nvPr>
            <p:ph type="title"/>
          </p:nvPr>
        </p:nvSpPr>
        <p:spPr/>
        <p:txBody>
          <a:bodyPr>
            <a:noAutofit/>
          </a:bodyPr>
          <a:lstStyle/>
          <a:p>
            <a:r>
              <a:rPr lang="en-US" dirty="0"/>
              <a:t>Affordable Care Act (ACA) </a:t>
            </a:r>
            <a:r>
              <a:rPr lang="en-US" dirty="0" smtClean="0"/>
              <a:t>– Coming Next?</a:t>
            </a:r>
            <a:endParaRPr lang="en-US" dirty="0"/>
          </a:p>
        </p:txBody>
      </p:sp>
      <p:pic>
        <p:nvPicPr>
          <p:cNvPr id="5" name="Picture Placeholder 4"/>
          <p:cNvPicPr>
            <a:picLocks noGrp="1" noChangeAspect="1"/>
          </p:cNvPicPr>
          <p:nvPr>
            <p:ph type="pic" sz="quarter" idx="15"/>
          </p:nvPr>
        </p:nvPicPr>
        <p:blipFill>
          <a:blip r:embed="rId2" cstate="hqprint">
            <a:extLst>
              <a:ext uri="{28A0092B-C50C-407E-A947-70E740481C1C}">
                <a14:useLocalDpi xmlns:a14="http://schemas.microsoft.com/office/drawing/2010/main" val="0"/>
              </a:ext>
            </a:extLst>
          </a:blip>
          <a:srcRect l="26763" r="26763"/>
          <a:stretch>
            <a:fillRect/>
          </a:stretch>
        </p:blipFill>
        <p:spPr/>
      </p:pic>
      <p:sp>
        <p:nvSpPr>
          <p:cNvPr id="6" name="Rectangle 5"/>
          <p:cNvSpPr/>
          <p:nvPr/>
        </p:nvSpPr>
        <p:spPr>
          <a:xfrm>
            <a:off x="866775" y="723900"/>
            <a:ext cx="3524250" cy="53816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2180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What’s Next</a:t>
            </a:r>
            <a:endParaRPr lang="en-US" dirty="0"/>
          </a:p>
        </p:txBody>
      </p:sp>
      <p:sp>
        <p:nvSpPr>
          <p:cNvPr id="4" name="Content Placeholder 3"/>
          <p:cNvSpPr>
            <a:spLocks noGrp="1"/>
          </p:cNvSpPr>
          <p:nvPr>
            <p:ph idx="1"/>
          </p:nvPr>
        </p:nvSpPr>
        <p:spPr>
          <a:xfrm>
            <a:off x="965730" y="1294773"/>
            <a:ext cx="10715260" cy="4686366"/>
          </a:xfrm>
        </p:spPr>
        <p:txBody>
          <a:bodyPr/>
          <a:lstStyle/>
          <a:p>
            <a:pPr marL="0" indent="0">
              <a:buNone/>
            </a:pPr>
            <a:r>
              <a:rPr lang="en-US" b="1" i="1" dirty="0">
                <a:solidFill>
                  <a:srgbClr val="005DAA"/>
                </a:solidFill>
              </a:rPr>
              <a:t>Industry will continue to change over time (and we will follow, report and develop solutions as changes occur) </a:t>
            </a:r>
          </a:p>
          <a:p>
            <a:r>
              <a:rPr lang="en-US" dirty="0" smtClean="0"/>
              <a:t>More </a:t>
            </a:r>
            <a:r>
              <a:rPr lang="en-US" dirty="0"/>
              <a:t>COVID-19 relief in 2021? Next wave </a:t>
            </a:r>
            <a:r>
              <a:rPr lang="en-US" dirty="0" smtClean="0"/>
              <a:t>of new pandemic response proposals</a:t>
            </a:r>
            <a:endParaRPr lang="en-US" dirty="0"/>
          </a:p>
          <a:p>
            <a:r>
              <a:rPr lang="en-US" dirty="0"/>
              <a:t>Extension of COBRA subsidies beyond September?</a:t>
            </a:r>
          </a:p>
          <a:p>
            <a:pPr lvl="0"/>
            <a:r>
              <a:rPr lang="en-US" dirty="0"/>
              <a:t>More FSA relief? </a:t>
            </a:r>
          </a:p>
          <a:p>
            <a:pPr lvl="0"/>
            <a:r>
              <a:rPr lang="en-US" dirty="0"/>
              <a:t>More guidance addressing return-to-work employer initiatives? and possible extension of first federal paid leave requirement into 2021? </a:t>
            </a:r>
          </a:p>
          <a:p>
            <a:r>
              <a:rPr lang="en-US" dirty="0" smtClean="0"/>
              <a:t>Offer </a:t>
            </a:r>
            <a:r>
              <a:rPr lang="en-US" dirty="0"/>
              <a:t>a public option, administered by Medicare, intended to be relatively low </a:t>
            </a:r>
            <a:r>
              <a:rPr lang="en-US" dirty="0" smtClean="0"/>
              <a:t>cost?</a:t>
            </a:r>
            <a:endParaRPr lang="en-US" dirty="0"/>
          </a:p>
          <a:p>
            <a:r>
              <a:rPr lang="en-US" dirty="0"/>
              <a:t>Revive individual mandate by increasing </a:t>
            </a:r>
            <a:r>
              <a:rPr lang="en-US" dirty="0" smtClean="0"/>
              <a:t>penalty? </a:t>
            </a:r>
            <a:endParaRPr lang="en-US" dirty="0"/>
          </a:p>
          <a:p>
            <a:r>
              <a:rPr lang="en-US" dirty="0"/>
              <a:t>Provide unrestricted opt-out from an employer health </a:t>
            </a:r>
            <a:r>
              <a:rPr lang="en-US" dirty="0" smtClean="0"/>
              <a:t>plan?</a:t>
            </a:r>
            <a:endParaRPr lang="en-US" dirty="0"/>
          </a:p>
          <a:p>
            <a:r>
              <a:rPr lang="en-US" dirty="0" smtClean="0"/>
              <a:t>Taxing employee benefits? </a:t>
            </a:r>
            <a:endParaRPr lang="en-US" dirty="0"/>
          </a:p>
          <a:p>
            <a:r>
              <a:rPr lang="en-US" dirty="0" smtClean="0"/>
              <a:t>Changes </a:t>
            </a:r>
            <a:r>
              <a:rPr lang="en-US" dirty="0"/>
              <a:t>to </a:t>
            </a:r>
            <a:r>
              <a:rPr lang="en-US" dirty="0" smtClean="0"/>
              <a:t>ACA employer mandate requirements – possible employer reporting relief?</a:t>
            </a:r>
            <a:endParaRPr lang="en-US" dirty="0"/>
          </a:p>
          <a:p>
            <a:r>
              <a:rPr lang="en-US" dirty="0"/>
              <a:t>Final wellness EEOC rules?</a:t>
            </a:r>
          </a:p>
          <a:p>
            <a:r>
              <a:rPr lang="en-US" dirty="0" smtClean="0">
                <a:solidFill>
                  <a:prstClr val="black"/>
                </a:solidFill>
              </a:rPr>
              <a:t>Electronic </a:t>
            </a:r>
            <a:r>
              <a:rPr lang="en-US" dirty="0">
                <a:solidFill>
                  <a:prstClr val="black"/>
                </a:solidFill>
              </a:rPr>
              <a:t>distribution rules – hopeful for updates to existing electronic distribution rules for health and welfare plans that might provide some forms of </a:t>
            </a:r>
            <a:r>
              <a:rPr lang="en-US" dirty="0" smtClean="0">
                <a:solidFill>
                  <a:prstClr val="black"/>
                </a:solidFill>
              </a:rPr>
              <a:t>relief? </a:t>
            </a:r>
            <a:endParaRPr lang="en-US" dirty="0">
              <a:solidFill>
                <a:prstClr val="black"/>
              </a:solidFill>
            </a:endParaRPr>
          </a:p>
          <a:p>
            <a:pPr marL="0" indent="0">
              <a:buNone/>
            </a:pPr>
            <a:endParaRPr lang="en-US" sz="1400" dirty="0"/>
          </a:p>
        </p:txBody>
      </p:sp>
    </p:spTree>
    <p:extLst>
      <p:ext uri="{BB962C8B-B14F-4D97-AF65-F5344CB8AC3E}">
        <p14:creationId xmlns:p14="http://schemas.microsoft.com/office/powerpoint/2010/main" val="1215247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New Administration - Policy Activity and Political </a:t>
            </a:r>
            <a:r>
              <a:rPr lang="en-US" dirty="0" smtClean="0"/>
              <a:t>Dynamics</a:t>
            </a:r>
            <a:endParaRPr lang="en-US" dirty="0"/>
          </a:p>
        </p:txBody>
      </p:sp>
      <p:sp>
        <p:nvSpPr>
          <p:cNvPr id="3" name="Content Placeholder 2"/>
          <p:cNvSpPr>
            <a:spLocks noGrp="1"/>
          </p:cNvSpPr>
          <p:nvPr>
            <p:ph idx="1"/>
          </p:nvPr>
        </p:nvSpPr>
        <p:spPr>
          <a:xfrm>
            <a:off x="965730" y="1190598"/>
            <a:ext cx="10715260" cy="5233953"/>
          </a:xfrm>
        </p:spPr>
        <p:txBody>
          <a:bodyPr/>
          <a:lstStyle/>
          <a:p>
            <a:pPr marL="0" indent="0">
              <a:buNone/>
            </a:pPr>
            <a:r>
              <a:rPr lang="en-US" b="1" dirty="0" smtClean="0"/>
              <a:t>Policy Activity</a:t>
            </a:r>
          </a:p>
          <a:p>
            <a:r>
              <a:rPr lang="en-US" dirty="0" smtClean="0"/>
              <a:t>Expecting policy period </a:t>
            </a:r>
            <a:r>
              <a:rPr lang="en-US" dirty="0"/>
              <a:t>that will be extraordinarily consequential for employee benefit </a:t>
            </a:r>
            <a:r>
              <a:rPr lang="en-US" dirty="0" smtClean="0"/>
              <a:t>plans </a:t>
            </a:r>
            <a:endParaRPr lang="en-US" dirty="0"/>
          </a:p>
          <a:p>
            <a:r>
              <a:rPr lang="en-US" dirty="0" smtClean="0"/>
              <a:t>As Biden proposal proceeds </a:t>
            </a:r>
            <a:r>
              <a:rPr lang="en-US" dirty="0"/>
              <a:t>through Congress, </a:t>
            </a:r>
            <a:r>
              <a:rPr lang="en-US" dirty="0" smtClean="0"/>
              <a:t>possible </a:t>
            </a:r>
            <a:r>
              <a:rPr lang="en-US" dirty="0"/>
              <a:t>that </a:t>
            </a:r>
            <a:r>
              <a:rPr lang="en-US" dirty="0" smtClean="0"/>
              <a:t>scope </a:t>
            </a:r>
            <a:r>
              <a:rPr lang="en-US" dirty="0"/>
              <a:t>of </a:t>
            </a:r>
            <a:r>
              <a:rPr lang="en-US" dirty="0" smtClean="0"/>
              <a:t>proposed </a:t>
            </a:r>
            <a:r>
              <a:rPr lang="en-US" dirty="0"/>
              <a:t>relief package could expand further </a:t>
            </a:r>
          </a:p>
          <a:p>
            <a:r>
              <a:rPr lang="en-US" dirty="0" smtClean="0"/>
              <a:t>Biden administration </a:t>
            </a:r>
            <a:r>
              <a:rPr lang="en-US" dirty="0"/>
              <a:t>is </a:t>
            </a:r>
            <a:r>
              <a:rPr lang="en-US" dirty="0" smtClean="0"/>
              <a:t>reexamining regulatory </a:t>
            </a:r>
            <a:r>
              <a:rPr lang="en-US" dirty="0"/>
              <a:t>activity of </a:t>
            </a:r>
            <a:r>
              <a:rPr lang="en-US" dirty="0" smtClean="0"/>
              <a:t>Trump administration</a:t>
            </a:r>
          </a:p>
          <a:p>
            <a:pPr lvl="1"/>
            <a:r>
              <a:rPr lang="en-US" sz="1500" dirty="0" smtClean="0"/>
              <a:t>On </a:t>
            </a:r>
            <a:r>
              <a:rPr lang="en-US" sz="1500" dirty="0"/>
              <a:t>Day One, Biden </a:t>
            </a:r>
            <a:r>
              <a:rPr lang="en-US" sz="1500" dirty="0" smtClean="0"/>
              <a:t>administration issued moratorium </a:t>
            </a:r>
            <a:r>
              <a:rPr lang="en-US" sz="1500" dirty="0"/>
              <a:t>on </a:t>
            </a:r>
            <a:r>
              <a:rPr lang="en-US" sz="1500" dirty="0" smtClean="0"/>
              <a:t>recent/pending regulations (not clear which </a:t>
            </a:r>
            <a:r>
              <a:rPr lang="en-US" sz="1500" dirty="0"/>
              <a:t>regulatory projects will ultimately be pulled </a:t>
            </a:r>
            <a:r>
              <a:rPr lang="en-US" sz="1500" dirty="0" smtClean="0"/>
              <a:t>back)</a:t>
            </a:r>
          </a:p>
          <a:p>
            <a:pPr marL="0" indent="0">
              <a:buNone/>
            </a:pPr>
            <a:r>
              <a:rPr lang="en-US" b="1" dirty="0" smtClean="0"/>
              <a:t>Political Dynamics</a:t>
            </a:r>
            <a:endParaRPr lang="en-US" b="1" dirty="0"/>
          </a:p>
          <a:p>
            <a:r>
              <a:rPr lang="en-US" dirty="0" smtClean="0"/>
              <a:t>Cross-party </a:t>
            </a:r>
            <a:r>
              <a:rPr lang="en-US" dirty="0"/>
              <a:t>relationships are extremely fragile </a:t>
            </a:r>
          </a:p>
          <a:p>
            <a:pPr lvl="1"/>
            <a:r>
              <a:rPr lang="en-US" sz="1600" dirty="0"/>
              <a:t>Razor-thin Democratic majorities in </a:t>
            </a:r>
            <a:r>
              <a:rPr lang="en-US" sz="1600" dirty="0" smtClean="0"/>
              <a:t>Senate </a:t>
            </a:r>
            <a:r>
              <a:rPr lang="en-US" sz="1600" dirty="0"/>
              <a:t>and House of Representatives will complicate President Biden’s opportunities to move his agenda </a:t>
            </a:r>
            <a:r>
              <a:rPr lang="en-US" sz="1600" dirty="0" smtClean="0"/>
              <a:t>forward</a:t>
            </a:r>
            <a:r>
              <a:rPr lang="en-US" sz="1600" dirty="0"/>
              <a:t> </a:t>
            </a:r>
          </a:p>
          <a:p>
            <a:r>
              <a:rPr lang="en-US" dirty="0"/>
              <a:t>Assuming bipartisan support is not forthcoming, Democrats likely will seek to enact legislation in one of two </a:t>
            </a:r>
            <a:r>
              <a:rPr lang="en-US" dirty="0" smtClean="0"/>
              <a:t>ways-</a:t>
            </a:r>
            <a:r>
              <a:rPr lang="en-US" dirty="0"/>
              <a:t>  </a:t>
            </a:r>
          </a:p>
          <a:p>
            <a:pPr lvl="1"/>
            <a:r>
              <a:rPr lang="en-US" sz="1600" dirty="0" smtClean="0"/>
              <a:t>Could </a:t>
            </a:r>
            <a:r>
              <a:rPr lang="en-US" sz="1600" dirty="0"/>
              <a:t>seek to change Senate rules to abolish </a:t>
            </a:r>
            <a:r>
              <a:rPr lang="en-US" sz="1600" dirty="0" smtClean="0"/>
              <a:t>filibuster</a:t>
            </a:r>
            <a:r>
              <a:rPr lang="en-US" sz="1600" dirty="0"/>
              <a:t>  </a:t>
            </a:r>
          </a:p>
          <a:p>
            <a:pPr lvl="1"/>
            <a:r>
              <a:rPr lang="en-US" sz="1600" dirty="0" smtClean="0"/>
              <a:t>More likely, will attach priorities to annual budget reconciliation legislation (requires only simple majority to pass)</a:t>
            </a:r>
          </a:p>
          <a:p>
            <a:pPr lvl="2"/>
            <a:r>
              <a:rPr lang="en-US" sz="1500" dirty="0" smtClean="0"/>
              <a:t>Used by Democrats in 2010 to enact ACA on party-line vote and by Republicans in 2017 to pass Tax Cuts and Jobs Act also along strict party lines</a:t>
            </a:r>
          </a:p>
          <a:p>
            <a:pPr lvl="2"/>
            <a:r>
              <a:rPr lang="en-US" sz="1500" dirty="0" smtClean="0"/>
              <a:t>All provisions of budget measure must have federal revenue impact (provides some guardrails around what can be enacted) </a:t>
            </a:r>
          </a:p>
          <a:p>
            <a:r>
              <a:rPr lang="en-US" dirty="0" smtClean="0"/>
              <a:t>Courts may serve as brake on Democratic policies and further state activity will be byproduct </a:t>
            </a:r>
            <a:r>
              <a:rPr lang="en-US" dirty="0"/>
              <a:t>of </a:t>
            </a:r>
            <a:r>
              <a:rPr lang="en-US" dirty="0" smtClean="0"/>
              <a:t>congressional gridlock </a:t>
            </a:r>
          </a:p>
          <a:p>
            <a:pPr lvl="1"/>
            <a:endParaRPr lang="en-US" dirty="0"/>
          </a:p>
        </p:txBody>
      </p:sp>
    </p:spTree>
    <p:extLst>
      <p:ext uri="{BB962C8B-B14F-4D97-AF65-F5344CB8AC3E}">
        <p14:creationId xmlns:p14="http://schemas.microsoft.com/office/powerpoint/2010/main" val="1582334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2021 Trends to Watch </a:t>
            </a:r>
          </a:p>
        </p:txBody>
      </p:sp>
      <p:sp>
        <p:nvSpPr>
          <p:cNvPr id="3" name="Content Placeholder 2"/>
          <p:cNvSpPr>
            <a:spLocks noGrp="1"/>
          </p:cNvSpPr>
          <p:nvPr>
            <p:ph idx="1"/>
          </p:nvPr>
        </p:nvSpPr>
        <p:spPr>
          <a:xfrm>
            <a:off x="963095" y="1130632"/>
            <a:ext cx="10717894" cy="5353295"/>
          </a:xfrm>
        </p:spPr>
        <p:txBody>
          <a:bodyPr/>
          <a:lstStyle/>
          <a:p>
            <a:r>
              <a:rPr lang="en-US" b="1" dirty="0" smtClean="0"/>
              <a:t>Proliferation </a:t>
            </a:r>
            <a:r>
              <a:rPr lang="en-US" b="1" dirty="0"/>
              <a:t>of Virtual </a:t>
            </a:r>
            <a:r>
              <a:rPr lang="en-US" b="1" dirty="0" smtClean="0"/>
              <a:t>Care</a:t>
            </a:r>
            <a:endParaRPr lang="en-US" dirty="0" smtClean="0"/>
          </a:p>
          <a:p>
            <a:pPr lvl="1"/>
            <a:r>
              <a:rPr lang="en-US" sz="1500" dirty="0" smtClean="0"/>
              <a:t>Exploded </a:t>
            </a:r>
            <a:r>
              <a:rPr lang="en-US" sz="1500" dirty="0"/>
              <a:t>in 2020, </a:t>
            </a:r>
            <a:r>
              <a:rPr lang="en-US" sz="1500" dirty="0" smtClean="0"/>
              <a:t>and will </a:t>
            </a:r>
            <a:r>
              <a:rPr lang="en-US" sz="1500" dirty="0"/>
              <a:t>continue to grow in </a:t>
            </a:r>
            <a:r>
              <a:rPr lang="en-US" sz="1500" dirty="0" smtClean="0"/>
              <a:t>2021</a:t>
            </a:r>
          </a:p>
          <a:p>
            <a:pPr lvl="1"/>
            <a:r>
              <a:rPr lang="en-US" sz="1500" dirty="0" smtClean="0"/>
              <a:t>Expanded </a:t>
            </a:r>
            <a:r>
              <a:rPr lang="en-US" sz="1500" dirty="0"/>
              <a:t>virtual </a:t>
            </a:r>
            <a:r>
              <a:rPr lang="en-US" sz="1500" dirty="0" smtClean="0"/>
              <a:t>options/improved </a:t>
            </a:r>
            <a:r>
              <a:rPr lang="en-US" sz="1500" dirty="0"/>
              <a:t>availability </a:t>
            </a:r>
            <a:r>
              <a:rPr lang="en-US" sz="1500" dirty="0" smtClean="0"/>
              <a:t>(to include </a:t>
            </a:r>
            <a:r>
              <a:rPr lang="en-US" sz="1500" dirty="0"/>
              <a:t>weight management, care management for chronic conditions such as diabetes and cardiovascular disease, prenatal care, and musculoskeletal care management/physical </a:t>
            </a:r>
            <a:r>
              <a:rPr lang="en-US" sz="1500" dirty="0" smtClean="0"/>
              <a:t>therapy)</a:t>
            </a:r>
          </a:p>
          <a:p>
            <a:pPr lvl="1"/>
            <a:r>
              <a:rPr lang="en-US" sz="1500" dirty="0" smtClean="0"/>
              <a:t>More </a:t>
            </a:r>
            <a:r>
              <a:rPr lang="en-US" sz="1500" dirty="0"/>
              <a:t>attention </a:t>
            </a:r>
            <a:r>
              <a:rPr lang="en-US" sz="1500" dirty="0" smtClean="0"/>
              <a:t>to evaluation </a:t>
            </a:r>
            <a:r>
              <a:rPr lang="en-US" sz="1500" dirty="0"/>
              <a:t>of </a:t>
            </a:r>
            <a:r>
              <a:rPr lang="en-US" sz="1500" dirty="0" smtClean="0"/>
              <a:t>quality</a:t>
            </a:r>
            <a:r>
              <a:rPr lang="en-US" sz="1500" dirty="0"/>
              <a:t>, outcomes, effectiveness, patient experience and cost of virtual care options and innovations, as well as </a:t>
            </a:r>
            <a:r>
              <a:rPr lang="en-US" sz="1500" dirty="0" smtClean="0"/>
              <a:t>appropriateness </a:t>
            </a:r>
            <a:r>
              <a:rPr lang="en-US" sz="1500" dirty="0"/>
              <a:t>of virtual </a:t>
            </a:r>
            <a:r>
              <a:rPr lang="en-US" sz="1500" dirty="0" smtClean="0"/>
              <a:t>versus </a:t>
            </a:r>
            <a:r>
              <a:rPr lang="en-US" sz="1500" dirty="0"/>
              <a:t>in-person care for specific </a:t>
            </a:r>
            <a:r>
              <a:rPr lang="en-US" sz="1500" dirty="0" smtClean="0"/>
              <a:t>services</a:t>
            </a:r>
            <a:endParaRPr lang="en-US" sz="1500" dirty="0"/>
          </a:p>
          <a:p>
            <a:r>
              <a:rPr lang="en-US" b="1" dirty="0"/>
              <a:t>Support for Role of Employers and Coverage under Health </a:t>
            </a:r>
            <a:r>
              <a:rPr lang="en-US" b="1" dirty="0" smtClean="0"/>
              <a:t>Plans</a:t>
            </a:r>
            <a:endParaRPr lang="en-US" b="1" dirty="0"/>
          </a:p>
          <a:p>
            <a:pPr lvl="1"/>
            <a:r>
              <a:rPr lang="en-US" sz="1500" dirty="0"/>
              <a:t>Support for </a:t>
            </a:r>
            <a:r>
              <a:rPr lang="en-US" sz="1500" dirty="0" smtClean="0"/>
              <a:t>employer vaccination </a:t>
            </a:r>
            <a:r>
              <a:rPr lang="en-US" sz="1500" dirty="0"/>
              <a:t>efforts and robust COVID-19 testing and contact tracing capabilities</a:t>
            </a:r>
            <a:r>
              <a:rPr lang="en-US" sz="1600" dirty="0"/>
              <a:t> </a:t>
            </a:r>
          </a:p>
          <a:p>
            <a:r>
              <a:rPr lang="en-US" b="1" dirty="0" smtClean="0"/>
              <a:t>Changes to Health </a:t>
            </a:r>
            <a:r>
              <a:rPr lang="en-US" b="1" dirty="0"/>
              <a:t>Care </a:t>
            </a:r>
            <a:r>
              <a:rPr lang="en-US" b="1" dirty="0" smtClean="0"/>
              <a:t>Delivery</a:t>
            </a:r>
            <a:endParaRPr lang="en-US" dirty="0" smtClean="0"/>
          </a:p>
          <a:p>
            <a:pPr lvl="1"/>
            <a:r>
              <a:rPr lang="en-US" sz="1500" dirty="0" smtClean="0"/>
              <a:t>COVID-19 resulted in changes in healthcare delivery (moving lower acuity care out of hospitals to free up beds for patients with COVID-19 and other serious conditions) and slowed expansion of alternative payment and delivery models because of pandemic</a:t>
            </a:r>
          </a:p>
          <a:p>
            <a:pPr lvl="2"/>
            <a:r>
              <a:rPr lang="en-US" sz="1500" dirty="0" smtClean="0"/>
              <a:t>Employers and plans may redouble efforts in 2021 to drive improvements in quality and value</a:t>
            </a:r>
          </a:p>
          <a:p>
            <a:pPr lvl="0"/>
            <a:r>
              <a:rPr lang="en-US" b="1" dirty="0" smtClean="0">
                <a:solidFill>
                  <a:prstClr val="black"/>
                </a:solidFill>
              </a:rPr>
              <a:t>Interest </a:t>
            </a:r>
            <a:r>
              <a:rPr lang="en-US" b="1" dirty="0">
                <a:solidFill>
                  <a:prstClr val="black"/>
                </a:solidFill>
              </a:rPr>
              <a:t>in Paid Leave </a:t>
            </a:r>
          </a:p>
          <a:p>
            <a:pPr lvl="1"/>
            <a:r>
              <a:rPr lang="en-US" sz="1500" dirty="0">
                <a:solidFill>
                  <a:prstClr val="black"/>
                </a:solidFill>
              </a:rPr>
              <a:t>Short term federal legislation to expand access to paid family and medical leave and paid sick leave provides opportunity for uniformity for nationwide workplaces and works toward leveraging private sector solutions</a:t>
            </a:r>
          </a:p>
          <a:p>
            <a:pPr lvl="0"/>
            <a:r>
              <a:rPr lang="en-US" b="1" dirty="0">
                <a:solidFill>
                  <a:prstClr val="black"/>
                </a:solidFill>
              </a:rPr>
              <a:t>Focus on Mental Health and Emotional Well-being</a:t>
            </a:r>
            <a:endParaRPr lang="en-US" dirty="0">
              <a:solidFill>
                <a:prstClr val="black"/>
              </a:solidFill>
            </a:endParaRPr>
          </a:p>
          <a:p>
            <a:pPr lvl="1"/>
            <a:r>
              <a:rPr lang="en-US" sz="1500" dirty="0">
                <a:solidFill>
                  <a:prstClr val="black"/>
                </a:solidFill>
              </a:rPr>
              <a:t>Employers have had to focus more than ever on employee stress and anxiety, and other serious mental illness. </a:t>
            </a:r>
          </a:p>
          <a:p>
            <a:pPr lvl="1"/>
            <a:r>
              <a:rPr lang="en-US" sz="1500" dirty="0">
                <a:solidFill>
                  <a:prstClr val="black"/>
                </a:solidFill>
              </a:rPr>
              <a:t>Offers of virtual counseling and </a:t>
            </a:r>
            <a:r>
              <a:rPr lang="en-US" sz="1500" dirty="0" smtClean="0">
                <a:solidFill>
                  <a:prstClr val="black"/>
                </a:solidFill>
              </a:rPr>
              <a:t>integration </a:t>
            </a:r>
            <a:r>
              <a:rPr lang="en-US" sz="1500" dirty="0">
                <a:solidFill>
                  <a:prstClr val="black"/>
                </a:solidFill>
              </a:rPr>
              <a:t>of EAPs and mental health benefits, place mental health on par with other medical conditions</a:t>
            </a:r>
          </a:p>
          <a:p>
            <a:pPr lvl="1"/>
            <a:endParaRPr lang="en-US" sz="1500" dirty="0"/>
          </a:p>
        </p:txBody>
      </p:sp>
    </p:spTree>
    <p:extLst>
      <p:ext uri="{BB962C8B-B14F-4D97-AF65-F5344CB8AC3E}">
        <p14:creationId xmlns:p14="http://schemas.microsoft.com/office/powerpoint/2010/main" val="2614524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COVID-19 Helpful Resource Links</a:t>
            </a:r>
          </a:p>
        </p:txBody>
      </p:sp>
      <p:sp>
        <p:nvSpPr>
          <p:cNvPr id="4" name="Content Placeholder 3"/>
          <p:cNvSpPr>
            <a:spLocks noGrp="1"/>
          </p:cNvSpPr>
          <p:nvPr>
            <p:ph idx="1"/>
          </p:nvPr>
        </p:nvSpPr>
        <p:spPr>
          <a:xfrm>
            <a:off x="965730" y="1294773"/>
            <a:ext cx="10715260" cy="4686366"/>
          </a:xfrm>
        </p:spPr>
        <p:txBody>
          <a:bodyPr/>
          <a:lstStyle/>
          <a:p>
            <a:pPr lvl="0"/>
            <a:r>
              <a:rPr lang="en-US" dirty="0" smtClean="0">
                <a:solidFill>
                  <a:prstClr val="black"/>
                </a:solidFill>
                <a:hlinkClick r:id="rId2"/>
              </a:rPr>
              <a:t>American Rescue Plan Act</a:t>
            </a:r>
            <a:endParaRPr lang="en-US" dirty="0" smtClean="0">
              <a:solidFill>
                <a:prstClr val="black"/>
              </a:solidFill>
              <a:hlinkClick r:id="rId3"/>
            </a:endParaRPr>
          </a:p>
          <a:p>
            <a:pPr lvl="0"/>
            <a:r>
              <a:rPr lang="en-US" dirty="0" smtClean="0">
                <a:solidFill>
                  <a:prstClr val="black"/>
                </a:solidFill>
                <a:hlinkClick r:id="rId4"/>
              </a:rPr>
              <a:t>Conner </a:t>
            </a:r>
            <a:r>
              <a:rPr lang="en-US" dirty="0">
                <a:solidFill>
                  <a:prstClr val="black"/>
                </a:solidFill>
                <a:hlinkClick r:id="rId4"/>
              </a:rPr>
              <a:t>Strong COVID-19 Resource page</a:t>
            </a:r>
            <a:endParaRPr lang="en-US" dirty="0">
              <a:solidFill>
                <a:prstClr val="black"/>
              </a:solidFill>
            </a:endParaRPr>
          </a:p>
          <a:p>
            <a:pPr lvl="0"/>
            <a:r>
              <a:rPr lang="en-US" dirty="0">
                <a:solidFill>
                  <a:prstClr val="black"/>
                </a:solidFill>
                <a:hlinkClick r:id="rId5"/>
              </a:rPr>
              <a:t>CDC COVID-19 page</a:t>
            </a:r>
            <a:endParaRPr lang="en-US" dirty="0">
              <a:solidFill>
                <a:prstClr val="black"/>
              </a:solidFill>
            </a:endParaRPr>
          </a:p>
          <a:p>
            <a:pPr lvl="0"/>
            <a:r>
              <a:rPr lang="en-US" dirty="0">
                <a:solidFill>
                  <a:prstClr val="black"/>
                </a:solidFill>
                <a:hlinkClick r:id="rId6"/>
              </a:rPr>
              <a:t>DOL FMLA FLSA COVID-19 page</a:t>
            </a:r>
            <a:endParaRPr lang="en-US" dirty="0">
              <a:solidFill>
                <a:prstClr val="black"/>
              </a:solidFill>
            </a:endParaRPr>
          </a:p>
          <a:p>
            <a:pPr lvl="0"/>
            <a:r>
              <a:rPr lang="en-US" dirty="0">
                <a:solidFill>
                  <a:prstClr val="black"/>
                </a:solidFill>
                <a:hlinkClick r:id="rId7"/>
              </a:rPr>
              <a:t>EEOC:  What You Should Know</a:t>
            </a:r>
            <a:endParaRPr lang="en-US" dirty="0">
              <a:solidFill>
                <a:prstClr val="black"/>
              </a:solidFill>
            </a:endParaRPr>
          </a:p>
          <a:p>
            <a:pPr lvl="0"/>
            <a:r>
              <a:rPr lang="en-US" dirty="0" smtClean="0">
                <a:solidFill>
                  <a:prstClr val="black"/>
                </a:solidFill>
                <a:hlinkClick r:id="rId8"/>
              </a:rPr>
              <a:t>IRS </a:t>
            </a:r>
            <a:r>
              <a:rPr lang="en-US" dirty="0">
                <a:solidFill>
                  <a:prstClr val="black"/>
                </a:solidFill>
                <a:hlinkClick r:id="rId8"/>
              </a:rPr>
              <a:t>COVID-19 page</a:t>
            </a:r>
            <a:endParaRPr lang="en-US" dirty="0">
              <a:solidFill>
                <a:prstClr val="black"/>
              </a:solidFill>
            </a:endParaRPr>
          </a:p>
          <a:p>
            <a:pPr lvl="0"/>
            <a:r>
              <a:rPr lang="en-US" dirty="0">
                <a:solidFill>
                  <a:prstClr val="black"/>
                </a:solidFill>
                <a:hlinkClick r:id="rId9"/>
              </a:rPr>
              <a:t>NJ Labor Coronavirus page</a:t>
            </a:r>
            <a:endParaRPr lang="en-US" dirty="0">
              <a:solidFill>
                <a:prstClr val="black"/>
              </a:solidFill>
            </a:endParaRPr>
          </a:p>
          <a:p>
            <a:pPr lvl="0"/>
            <a:r>
              <a:rPr lang="en-US" dirty="0">
                <a:solidFill>
                  <a:prstClr val="black"/>
                </a:solidFill>
                <a:hlinkClick r:id="rId10"/>
              </a:rPr>
              <a:t>NY Labor Coronavirus page</a:t>
            </a:r>
            <a:endParaRPr lang="en-US" dirty="0">
              <a:solidFill>
                <a:prstClr val="black"/>
              </a:solidFill>
            </a:endParaRPr>
          </a:p>
          <a:p>
            <a:pPr lvl="0"/>
            <a:r>
              <a:rPr lang="en-US" dirty="0">
                <a:solidFill>
                  <a:prstClr val="black"/>
                </a:solidFill>
                <a:hlinkClick r:id="rId11"/>
              </a:rPr>
              <a:t>OSHA COVID-19 page  </a:t>
            </a:r>
            <a:endParaRPr lang="en-US" dirty="0">
              <a:solidFill>
                <a:prstClr val="black"/>
              </a:solidFill>
            </a:endParaRPr>
          </a:p>
          <a:p>
            <a:pPr lvl="0"/>
            <a:r>
              <a:rPr lang="en-US" dirty="0">
                <a:solidFill>
                  <a:prstClr val="black"/>
                </a:solidFill>
                <a:hlinkClick r:id="rId12"/>
              </a:rPr>
              <a:t>Small Business Assoc (SBA) COVID-19 page</a:t>
            </a:r>
            <a:endParaRPr lang="en-US" dirty="0">
              <a:solidFill>
                <a:prstClr val="black"/>
              </a:solidFill>
            </a:endParaRPr>
          </a:p>
          <a:p>
            <a:pPr lvl="0"/>
            <a:r>
              <a:rPr lang="en-US" dirty="0">
                <a:solidFill>
                  <a:prstClr val="black"/>
                </a:solidFill>
                <a:hlinkClick r:id="rId13"/>
              </a:rPr>
              <a:t>World Health Organization </a:t>
            </a:r>
            <a:r>
              <a:rPr lang="en-US" dirty="0" smtClean="0">
                <a:solidFill>
                  <a:prstClr val="black"/>
                </a:solidFill>
                <a:hlinkClick r:id="rId13"/>
              </a:rPr>
              <a:t>page</a:t>
            </a:r>
            <a:endParaRPr lang="en-US" dirty="0" smtClean="0">
              <a:solidFill>
                <a:prstClr val="black"/>
              </a:solidFill>
            </a:endParaRPr>
          </a:p>
          <a:p>
            <a:pPr marL="0" lvl="0" indent="0">
              <a:buNone/>
            </a:pPr>
            <a:endParaRPr lang="en-US" dirty="0">
              <a:solidFill>
                <a:prstClr val="black"/>
              </a:solidFill>
            </a:endParaRPr>
          </a:p>
          <a:p>
            <a:pPr marL="0" lvl="0" indent="0">
              <a:buNone/>
            </a:pPr>
            <a:r>
              <a:rPr lang="en-US" sz="1200" dirty="0" smtClean="0">
                <a:solidFill>
                  <a:prstClr val="black"/>
                </a:solidFill>
              </a:rPr>
              <a:t>*</a:t>
            </a:r>
            <a:r>
              <a:rPr lang="en-US" sz="1200" dirty="0">
                <a:solidFill>
                  <a:prstClr val="black"/>
                </a:solidFill>
              </a:rPr>
              <a:t>to open links above and elsewhere in PowerPoint, right click on item and click on “open hyperlink”</a:t>
            </a:r>
          </a:p>
          <a:p>
            <a:pPr marL="0" indent="0">
              <a:buNone/>
            </a:pPr>
            <a:endParaRPr lang="en-US" sz="1400" dirty="0"/>
          </a:p>
          <a:p>
            <a:endParaRPr lang="en-US" dirty="0"/>
          </a:p>
        </p:txBody>
      </p:sp>
    </p:spTree>
    <p:extLst>
      <p:ext uri="{BB962C8B-B14F-4D97-AF65-F5344CB8AC3E}">
        <p14:creationId xmlns:p14="http://schemas.microsoft.com/office/powerpoint/2010/main" val="3474856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71A0AD2-7485-E141-990A-3C965B37DF23}"/>
              </a:ext>
            </a:extLst>
          </p:cNvPr>
          <p:cNvSpPr txBox="1">
            <a:spLocks/>
          </p:cNvSpPr>
          <p:nvPr/>
        </p:nvSpPr>
        <p:spPr>
          <a:xfrm>
            <a:off x="4763550" y="1729960"/>
            <a:ext cx="3972674" cy="3792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5DAA"/>
              </a:buClr>
              <a:buFont typeface="Wingdings" panose="05000000000000000000" pitchFamily="2" charset="2"/>
              <a:buNone/>
              <a:defRPr sz="18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anose="05000000000000000000" pitchFamily="2" charset="2"/>
              <a:buChar char="q"/>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005DAA"/>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5DAA"/>
              </a:buClr>
              <a:buSzTx/>
              <a:buFont typeface="Wingdings" panose="05000000000000000000" pitchFamily="2" charset="2"/>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Questions? Comments?</a:t>
            </a:r>
          </a:p>
        </p:txBody>
      </p:sp>
      <p:sp>
        <p:nvSpPr>
          <p:cNvPr id="5" name="Rectangle 3">
            <a:extLst>
              <a:ext uri="{FF2B5EF4-FFF2-40B4-BE49-F238E27FC236}">
                <a16:creationId xmlns:a16="http://schemas.microsoft.com/office/drawing/2014/main" id="{0163C09D-18C5-364D-88E0-2045FD18C0FB}"/>
              </a:ext>
            </a:extLst>
          </p:cNvPr>
          <p:cNvSpPr txBox="1">
            <a:spLocks noChangeArrowheads="1"/>
          </p:cNvSpPr>
          <p:nvPr/>
        </p:nvSpPr>
        <p:spPr bwMode="auto">
          <a:xfrm>
            <a:off x="4802126" y="607087"/>
            <a:ext cx="3673485" cy="74789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altLang="ko-KR" sz="5400" b="0" i="0" u="none" strike="noStrike" kern="1200" cap="none" spc="0" normalizeH="0" baseline="0" noProof="0" dirty="0">
                <a:ln>
                  <a:noFill/>
                </a:ln>
                <a:solidFill>
                  <a:prstClr val="white"/>
                </a:solidFill>
                <a:effectLst/>
                <a:uLnTx/>
                <a:uFillTx/>
                <a:latin typeface="Franklin Gothic Medium Cond" panose="020B0606030402020204" pitchFamily="34" charset="0"/>
                <a:ea typeface="Tahoma" pitchFamily="34" charset="0"/>
                <a:cs typeface="MV Boli" panose="02000500030200090000" pitchFamily="2" charset="0"/>
              </a:rPr>
              <a:t>THANK YOU</a:t>
            </a:r>
          </a:p>
        </p:txBody>
      </p:sp>
    </p:spTree>
    <p:extLst>
      <p:ext uri="{BB962C8B-B14F-4D97-AF65-F5344CB8AC3E}">
        <p14:creationId xmlns:p14="http://schemas.microsoft.com/office/powerpoint/2010/main" val="427827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963096" y="1060323"/>
            <a:ext cx="10717894" cy="341632"/>
          </a:xfrm>
        </p:spPr>
        <p:txBody>
          <a:bodyPr/>
          <a:lstStyle/>
          <a:p>
            <a:r>
              <a:rPr lang="en-US" dirty="0" smtClean="0"/>
              <a:t>Impact </a:t>
            </a:r>
            <a:r>
              <a:rPr lang="en-US" dirty="0"/>
              <a:t>of </a:t>
            </a:r>
            <a:r>
              <a:rPr lang="en-US" dirty="0" smtClean="0"/>
              <a:t>pandemic has </a:t>
            </a:r>
            <a:r>
              <a:rPr lang="en-US" dirty="0"/>
              <a:t>been like nothing </a:t>
            </a:r>
            <a:r>
              <a:rPr lang="en-US" dirty="0" smtClean="0"/>
              <a:t>nation </a:t>
            </a:r>
            <a:r>
              <a:rPr lang="en-US" dirty="0"/>
              <a:t>has ever experienced</a:t>
            </a:r>
          </a:p>
        </p:txBody>
      </p:sp>
      <p:sp>
        <p:nvSpPr>
          <p:cNvPr id="5" name="Title 4"/>
          <p:cNvSpPr>
            <a:spLocks noGrp="1"/>
          </p:cNvSpPr>
          <p:nvPr>
            <p:ph type="title"/>
          </p:nvPr>
        </p:nvSpPr>
        <p:spPr/>
        <p:txBody>
          <a:bodyPr>
            <a:normAutofit fontScale="90000"/>
          </a:bodyPr>
          <a:lstStyle/>
          <a:p>
            <a:r>
              <a:rPr lang="en-US" dirty="0" smtClean="0"/>
              <a:t>COVID-19 National Emergency</a:t>
            </a:r>
            <a:endParaRPr lang="en-US" dirty="0"/>
          </a:p>
        </p:txBody>
      </p:sp>
      <p:sp>
        <p:nvSpPr>
          <p:cNvPr id="4" name="Content Placeholder 3"/>
          <p:cNvSpPr>
            <a:spLocks noGrp="1"/>
          </p:cNvSpPr>
          <p:nvPr>
            <p:ph idx="1"/>
          </p:nvPr>
        </p:nvSpPr>
        <p:spPr/>
        <p:txBody>
          <a:bodyPr/>
          <a:lstStyle/>
          <a:p>
            <a:r>
              <a:rPr lang="en-US" sz="1800" dirty="0" smtClean="0"/>
              <a:t>COVID-19 declared National Emergency continues</a:t>
            </a:r>
          </a:p>
          <a:p>
            <a:pPr lvl="1"/>
            <a:r>
              <a:rPr lang="en-US" sz="1800" dirty="0" smtClean="0"/>
              <a:t>Employers forced </a:t>
            </a:r>
            <a:r>
              <a:rPr lang="en-US" sz="1800" dirty="0"/>
              <a:t>to make painful decisions related to layoffs</a:t>
            </a:r>
            <a:r>
              <a:rPr lang="en-US" sz="1800" dirty="0" smtClean="0"/>
              <a:t>, furloughs </a:t>
            </a:r>
            <a:r>
              <a:rPr lang="en-US" sz="1800" dirty="0"/>
              <a:t>and reduction in worker </a:t>
            </a:r>
            <a:r>
              <a:rPr lang="en-US" sz="1800" dirty="0" smtClean="0"/>
              <a:t>hours</a:t>
            </a:r>
          </a:p>
          <a:p>
            <a:pPr lvl="1"/>
            <a:r>
              <a:rPr lang="en-US" sz="1800" dirty="0" smtClean="0"/>
              <a:t>Unchartered </a:t>
            </a:r>
            <a:r>
              <a:rPr lang="en-US" sz="1800" dirty="0"/>
              <a:t>territory with insurers, </a:t>
            </a:r>
            <a:r>
              <a:rPr lang="en-US" sz="1800" dirty="0" smtClean="0"/>
              <a:t>carriers, vaccines, work-life issues</a:t>
            </a:r>
            <a:endParaRPr lang="en-US" sz="1800" dirty="0"/>
          </a:p>
          <a:p>
            <a:pPr lvl="1"/>
            <a:r>
              <a:rPr lang="en-US" sz="1800" dirty="0" smtClean="0"/>
              <a:t>Extension </a:t>
            </a:r>
            <a:r>
              <a:rPr lang="en-US" sz="1800" dirty="0"/>
              <a:t>of various group health plan (GHP) related deadlines and timely </a:t>
            </a:r>
            <a:r>
              <a:rPr lang="en-US" sz="1800" dirty="0" smtClean="0"/>
              <a:t>elections/payments during continuing “Public </a:t>
            </a:r>
            <a:r>
              <a:rPr lang="en-US" sz="1800" dirty="0"/>
              <a:t>Health Emergency” </a:t>
            </a:r>
            <a:endParaRPr lang="en-US" sz="1800" dirty="0" smtClean="0"/>
          </a:p>
          <a:p>
            <a:r>
              <a:rPr lang="en-US" sz="1800" dirty="0" smtClean="0"/>
              <a:t>PERMA and Conner </a:t>
            </a:r>
            <a:r>
              <a:rPr lang="en-US" sz="1800" dirty="0"/>
              <a:t>Strong &amp; Buckelew focus during crisis has been to:</a:t>
            </a:r>
          </a:p>
          <a:p>
            <a:pPr lvl="1"/>
            <a:r>
              <a:rPr lang="en-US" sz="1800" dirty="0"/>
              <a:t>Keep our clients informed with factual updates and information</a:t>
            </a:r>
          </a:p>
          <a:p>
            <a:pPr lvl="1"/>
            <a:r>
              <a:rPr lang="en-US" sz="1800" dirty="0"/>
              <a:t>Fiercely advocate for our clients to get assistance with </a:t>
            </a:r>
            <a:r>
              <a:rPr lang="en-US" sz="1800" dirty="0" smtClean="0"/>
              <a:t>markets</a:t>
            </a:r>
            <a:endParaRPr lang="en-US" sz="1800" dirty="0"/>
          </a:p>
          <a:p>
            <a:pPr lvl="1"/>
            <a:r>
              <a:rPr lang="en-US" sz="1800" dirty="0"/>
              <a:t>Provide assistance in any way possible to help customers make informed decisions</a:t>
            </a:r>
          </a:p>
          <a:p>
            <a:endParaRPr lang="en-US" dirty="0"/>
          </a:p>
        </p:txBody>
      </p:sp>
    </p:spTree>
    <p:extLst>
      <p:ext uri="{BB962C8B-B14F-4D97-AF65-F5344CB8AC3E}">
        <p14:creationId xmlns:p14="http://schemas.microsoft.com/office/powerpoint/2010/main" val="2828999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963096" y="1060323"/>
            <a:ext cx="10717894" cy="719171"/>
          </a:xfrm>
        </p:spPr>
        <p:txBody>
          <a:bodyPr/>
          <a:lstStyle/>
          <a:p>
            <a:r>
              <a:rPr lang="en-US" dirty="0"/>
              <a:t>Initial support and vaccine </a:t>
            </a:r>
            <a:r>
              <a:rPr lang="en-US" dirty="0" smtClean="0"/>
              <a:t>development</a:t>
            </a:r>
            <a:endParaRPr lang="en-US" b="1" dirty="0">
              <a:solidFill>
                <a:srgbClr val="005DAA"/>
              </a:solidFill>
            </a:endParaRPr>
          </a:p>
          <a:p>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smtClean="0"/>
              <a:t>Coronavirus Preparedness and Response Supplemental Appropriations Act</a:t>
            </a:r>
            <a:r>
              <a:rPr lang="en-US" sz="1800" dirty="0"/>
              <a:t> - </a:t>
            </a:r>
            <a:r>
              <a:rPr lang="en-US" sz="1800" b="1" dirty="0"/>
              <a:t>Became law 3/6/20</a:t>
            </a:r>
            <a:endParaRPr lang="en-US" sz="1800" b="1" dirty="0" smtClean="0"/>
          </a:p>
          <a:p>
            <a:r>
              <a:rPr lang="en-US" sz="1800" dirty="0" smtClean="0"/>
              <a:t>$8.3 billion in COVID-19 response funding for developing vaccine and preventing further spread of virus</a:t>
            </a:r>
          </a:p>
          <a:p>
            <a:r>
              <a:rPr lang="en-US" sz="1800" dirty="0" smtClean="0"/>
              <a:t>Most </a:t>
            </a:r>
            <a:r>
              <a:rPr lang="en-US" sz="1800" dirty="0"/>
              <a:t>dollars </a:t>
            </a:r>
            <a:r>
              <a:rPr lang="en-US" sz="1800" dirty="0" smtClean="0"/>
              <a:t>went </a:t>
            </a:r>
            <a:r>
              <a:rPr lang="en-US" sz="1800" dirty="0"/>
              <a:t>to agencies within </a:t>
            </a:r>
            <a:r>
              <a:rPr lang="en-US" sz="1800" dirty="0" smtClean="0"/>
              <a:t>Department </a:t>
            </a:r>
            <a:r>
              <a:rPr lang="en-US" sz="1800" dirty="0"/>
              <a:t>of Health and Human </a:t>
            </a:r>
            <a:r>
              <a:rPr lang="en-US" sz="1800" dirty="0" smtClean="0"/>
              <a:t>Services</a:t>
            </a:r>
            <a:endParaRPr lang="en-US" sz="1800" dirty="0"/>
          </a:p>
        </p:txBody>
      </p:sp>
    </p:spTree>
    <p:extLst>
      <p:ext uri="{BB962C8B-B14F-4D97-AF65-F5344CB8AC3E}">
        <p14:creationId xmlns:p14="http://schemas.microsoft.com/office/powerpoint/2010/main" val="385788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963096" y="1060323"/>
            <a:ext cx="10717894" cy="719171"/>
          </a:xfrm>
        </p:spPr>
        <p:txBody>
          <a:bodyPr/>
          <a:lstStyle/>
          <a:p>
            <a:r>
              <a:rPr lang="en-US" dirty="0" smtClean="0"/>
              <a:t>Paid leave, unemployment, and food assistance</a:t>
            </a:r>
            <a:endParaRPr lang="en-US" b="1" dirty="0">
              <a:solidFill>
                <a:srgbClr val="005DAA"/>
              </a:solidFill>
            </a:endParaRPr>
          </a:p>
          <a:p>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smtClean="0"/>
              <a:t>Families First Coronavirus Response Act (FFCRA) - Became </a:t>
            </a:r>
            <a:r>
              <a:rPr lang="en-US" sz="1800" b="1" dirty="0"/>
              <a:t>law 3/18/20</a:t>
            </a:r>
            <a:endParaRPr lang="en-US" sz="1800" b="1" dirty="0" smtClean="0"/>
          </a:p>
          <a:p>
            <a:r>
              <a:rPr lang="en-US" sz="1800" dirty="0" smtClean="0"/>
              <a:t>Enacted when everything started shutting down in earnest and National Emergency was declared</a:t>
            </a:r>
          </a:p>
          <a:p>
            <a:r>
              <a:rPr lang="en-US" sz="1800" dirty="0" smtClean="0"/>
              <a:t>$100 billion in worker assistance, including emergency paid sick leave, food assistance and unemployment payments</a:t>
            </a:r>
          </a:p>
          <a:p>
            <a:pPr lvl="1"/>
            <a:r>
              <a:rPr lang="en-US" dirty="0" smtClean="0"/>
              <a:t>Required </a:t>
            </a:r>
            <a:r>
              <a:rPr lang="en-US" dirty="0"/>
              <a:t>private health insurance plans and Medicare </a:t>
            </a:r>
            <a:r>
              <a:rPr lang="en-US" dirty="0" smtClean="0"/>
              <a:t>to cover COVID-19 </a:t>
            </a:r>
            <a:r>
              <a:rPr lang="en-US" dirty="0"/>
              <a:t>testing.</a:t>
            </a:r>
          </a:p>
          <a:p>
            <a:pPr lvl="1"/>
            <a:r>
              <a:rPr lang="en-US" dirty="0" smtClean="0"/>
              <a:t>Expanded </a:t>
            </a:r>
            <a:r>
              <a:rPr lang="en-US" dirty="0"/>
              <a:t>unemployment insurance by $1 </a:t>
            </a:r>
            <a:r>
              <a:rPr lang="en-US" dirty="0" smtClean="0"/>
              <a:t>billion </a:t>
            </a:r>
          </a:p>
          <a:p>
            <a:pPr lvl="1"/>
            <a:r>
              <a:rPr lang="en-US" dirty="0" smtClean="0"/>
              <a:t>Provided </a:t>
            </a:r>
            <a:r>
              <a:rPr lang="en-US" dirty="0"/>
              <a:t>for paid sick leave at an employee’s full salary, up to $511 per day, and paid family leave at ⅔ of a parent’s usual </a:t>
            </a:r>
            <a:r>
              <a:rPr lang="en-US" dirty="0" smtClean="0"/>
              <a:t>salary</a:t>
            </a:r>
            <a:endParaRPr lang="en-US" dirty="0"/>
          </a:p>
          <a:p>
            <a:pPr marL="457200" lvl="1" indent="0">
              <a:spcAft>
                <a:spcPts val="200"/>
              </a:spcAft>
              <a:buNone/>
            </a:pPr>
            <a:endParaRPr lang="en-US" dirty="0" smtClean="0"/>
          </a:p>
          <a:p>
            <a:pPr marL="0" indent="0">
              <a:spcAft>
                <a:spcPts val="200"/>
              </a:spcAft>
              <a:buNone/>
            </a:pPr>
            <a:r>
              <a:rPr lang="en-US" dirty="0" smtClean="0"/>
              <a:t>Special guidance subsequently issued:</a:t>
            </a:r>
            <a:endParaRPr lang="en-US" dirty="0"/>
          </a:p>
          <a:p>
            <a:pPr marL="285750" indent="-285750"/>
            <a:r>
              <a:rPr lang="en-US" dirty="0"/>
              <a:t>IRS relief for Section 125 plans, health FSAs and DCAPs</a:t>
            </a:r>
          </a:p>
          <a:p>
            <a:pPr marL="285750" indent="-285750"/>
            <a:r>
              <a:rPr lang="en-US" dirty="0"/>
              <a:t>IRS </a:t>
            </a:r>
            <a:r>
              <a:rPr lang="en-US" dirty="0" smtClean="0"/>
              <a:t>details on HDHPs</a:t>
            </a:r>
            <a:endParaRPr lang="en-US" dirty="0"/>
          </a:p>
          <a:p>
            <a:pPr marL="285750" indent="-285750"/>
            <a:r>
              <a:rPr lang="en-US" dirty="0"/>
              <a:t>Agency FAQs on COVID-19 testing coverage and paid sick leave </a:t>
            </a:r>
          </a:p>
          <a:p>
            <a:pPr marL="285750" indent="-285750"/>
            <a:r>
              <a:rPr lang="en-US" dirty="0"/>
              <a:t>Extended deadlines for participant </a:t>
            </a:r>
            <a:r>
              <a:rPr lang="en-US" dirty="0" smtClean="0"/>
              <a:t>elections (the “Outbreak Period” rules)</a:t>
            </a:r>
            <a:endParaRPr lang="en-US" dirty="0"/>
          </a:p>
          <a:p>
            <a:pPr marL="285750" indent="-285750"/>
            <a:r>
              <a:rPr lang="en-US" dirty="0"/>
              <a:t>Extended ERISA notices and disclosures deadlines</a:t>
            </a:r>
          </a:p>
          <a:p>
            <a:pPr marL="0" indent="0">
              <a:buNone/>
            </a:pPr>
            <a:endParaRPr lang="en-US" dirty="0"/>
          </a:p>
        </p:txBody>
      </p:sp>
    </p:spTree>
    <p:extLst>
      <p:ext uri="{BB962C8B-B14F-4D97-AF65-F5344CB8AC3E}">
        <p14:creationId xmlns:p14="http://schemas.microsoft.com/office/powerpoint/2010/main" val="274123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963096" y="1060323"/>
            <a:ext cx="10717894" cy="719171"/>
          </a:xfrm>
        </p:spPr>
        <p:txBody>
          <a:bodyPr/>
          <a:lstStyle/>
          <a:p>
            <a:r>
              <a:rPr lang="en-US" dirty="0" smtClean="0"/>
              <a:t>Major economic </a:t>
            </a:r>
            <a:r>
              <a:rPr lang="en-US" dirty="0"/>
              <a:t>s</a:t>
            </a:r>
            <a:r>
              <a:rPr lang="en-US" dirty="0" smtClean="0"/>
              <a:t>timulus package </a:t>
            </a:r>
            <a:endParaRPr lang="en-US" b="1" dirty="0">
              <a:solidFill>
                <a:srgbClr val="005DAA"/>
              </a:solidFill>
            </a:endParaRPr>
          </a:p>
          <a:p>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a:t>Coronavirus Aid, Relief and Economic Security </a:t>
            </a:r>
            <a:r>
              <a:rPr lang="en-US" sz="1800" dirty="0" smtClean="0"/>
              <a:t>(</a:t>
            </a:r>
            <a:r>
              <a:rPr lang="en-US" sz="1800" b="1" dirty="0" smtClean="0"/>
              <a:t>CARES) Act - Became </a:t>
            </a:r>
            <a:r>
              <a:rPr lang="en-US" sz="1800" b="1" dirty="0"/>
              <a:t>law 3/27/20</a:t>
            </a:r>
            <a:endParaRPr lang="en-US" sz="1800" b="1" dirty="0" smtClean="0"/>
          </a:p>
          <a:p>
            <a:r>
              <a:rPr lang="en-US" sz="1800" dirty="0" smtClean="0"/>
              <a:t>Major stimulus </a:t>
            </a:r>
            <a:r>
              <a:rPr lang="en-US" sz="1800" dirty="0"/>
              <a:t>p</a:t>
            </a:r>
            <a:r>
              <a:rPr lang="en-US" sz="1800" dirty="0" smtClean="0"/>
              <a:t>ackage ($2 trillion) – the BIG one</a:t>
            </a:r>
          </a:p>
          <a:p>
            <a:pPr lvl="1"/>
            <a:r>
              <a:rPr lang="en-US" sz="1600" dirty="0"/>
              <a:t>Direct </a:t>
            </a:r>
            <a:r>
              <a:rPr lang="en-US" sz="1600" dirty="0" smtClean="0"/>
              <a:t>(stimulus) payments </a:t>
            </a:r>
            <a:r>
              <a:rPr lang="en-US" sz="1600" dirty="0"/>
              <a:t>to individuals ($</a:t>
            </a:r>
            <a:r>
              <a:rPr lang="en-US" sz="1600" dirty="0" smtClean="0"/>
              <a:t>1,200</a:t>
            </a:r>
            <a:r>
              <a:rPr lang="en-US" sz="1600" dirty="0"/>
              <a:t>) and families ($2,400) </a:t>
            </a:r>
            <a:endParaRPr lang="en-US" sz="1600" dirty="0" smtClean="0"/>
          </a:p>
          <a:p>
            <a:pPr lvl="1"/>
            <a:r>
              <a:rPr lang="en-US" sz="1600" dirty="0" smtClean="0"/>
              <a:t>Established Paycheck Protection Program (PPP) for </a:t>
            </a:r>
            <a:r>
              <a:rPr lang="en-US" sz="1600" dirty="0"/>
              <a:t>small businesses to receive forgivable government loans during </a:t>
            </a:r>
            <a:r>
              <a:rPr lang="en-US" sz="1600" dirty="0" smtClean="0"/>
              <a:t>shutdown</a:t>
            </a:r>
            <a:r>
              <a:rPr lang="en-US" sz="1600" dirty="0"/>
              <a:t>, if they keep </a:t>
            </a:r>
            <a:r>
              <a:rPr lang="en-US" sz="1600" dirty="0" smtClean="0"/>
              <a:t>employees </a:t>
            </a:r>
            <a:r>
              <a:rPr lang="en-US" sz="1600" dirty="0"/>
              <a:t>on </a:t>
            </a:r>
            <a:r>
              <a:rPr lang="en-US" sz="1600" dirty="0" smtClean="0"/>
              <a:t>payroll </a:t>
            </a:r>
            <a:r>
              <a:rPr lang="en-US" sz="1600" dirty="0"/>
              <a:t>for eight </a:t>
            </a:r>
            <a:r>
              <a:rPr lang="en-US" sz="1600" dirty="0" smtClean="0"/>
              <a:t>weeks</a:t>
            </a:r>
          </a:p>
          <a:p>
            <a:pPr lvl="1"/>
            <a:r>
              <a:rPr lang="en-US" sz="1600" dirty="0" smtClean="0"/>
              <a:t>Coverage </a:t>
            </a:r>
            <a:r>
              <a:rPr lang="en-US" sz="1600" dirty="0"/>
              <a:t>for COVID-19 </a:t>
            </a:r>
            <a:r>
              <a:rPr lang="en-US" sz="1600" dirty="0" smtClean="0"/>
              <a:t>testing</a:t>
            </a:r>
          </a:p>
          <a:p>
            <a:pPr lvl="1"/>
            <a:r>
              <a:rPr lang="en-US" sz="1600" dirty="0" smtClean="0"/>
              <a:t>HDHPs </a:t>
            </a:r>
            <a:r>
              <a:rPr lang="en-US" sz="1600" dirty="0"/>
              <a:t>and telehealth services </a:t>
            </a:r>
            <a:endParaRPr lang="en-US" sz="1600" dirty="0" smtClean="0"/>
          </a:p>
          <a:p>
            <a:pPr lvl="1"/>
            <a:r>
              <a:rPr lang="en-US" sz="1600" dirty="0" smtClean="0"/>
              <a:t>Coverage </a:t>
            </a:r>
            <a:r>
              <a:rPr lang="en-US" sz="1600" dirty="0"/>
              <a:t>for COVID-19 vaccine </a:t>
            </a:r>
            <a:endParaRPr lang="en-US" sz="1600" dirty="0" smtClean="0"/>
          </a:p>
          <a:p>
            <a:pPr lvl="1"/>
            <a:r>
              <a:rPr lang="en-US" sz="1600" dirty="0" smtClean="0"/>
              <a:t>Qualifying </a:t>
            </a:r>
            <a:r>
              <a:rPr lang="en-US" sz="1600" dirty="0"/>
              <a:t>medical HSAs, HRAs and health FSAs</a:t>
            </a:r>
          </a:p>
          <a:p>
            <a:endParaRPr lang="en-US" dirty="0" smtClean="0"/>
          </a:p>
          <a:p>
            <a:pPr marL="0" indent="0">
              <a:buNone/>
            </a:pPr>
            <a:r>
              <a:rPr lang="en-US" i="1" dirty="0" smtClean="0"/>
              <a:t>IRS website for employers to get information on tax credits and financial relief: </a:t>
            </a:r>
            <a:r>
              <a:rPr lang="en-US" i="1" u="sng" dirty="0" smtClean="0">
                <a:hlinkClick r:id="rId2"/>
              </a:rPr>
              <a:t>https://www.irs.gov/coronavirus</a:t>
            </a:r>
            <a:endParaRPr lang="en-US" i="1" u="sng" dirty="0" smtClean="0"/>
          </a:p>
          <a:p>
            <a:pPr marL="0" indent="0">
              <a:buNone/>
            </a:pPr>
            <a:endParaRPr lang="en-US" dirty="0"/>
          </a:p>
        </p:txBody>
      </p:sp>
    </p:spTree>
    <p:extLst>
      <p:ext uri="{BB962C8B-B14F-4D97-AF65-F5344CB8AC3E}">
        <p14:creationId xmlns:p14="http://schemas.microsoft.com/office/powerpoint/2010/main" val="314202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smtClean="0"/>
              <a:t>Additional funding for small businesses, providers</a:t>
            </a:r>
            <a:endParaRPr lang="en-US" dirty="0"/>
          </a:p>
        </p:txBody>
      </p:sp>
      <p:sp>
        <p:nvSpPr>
          <p:cNvPr id="5" name="Title 4"/>
          <p:cNvSpPr>
            <a:spLocks noGrp="1"/>
          </p:cNvSpPr>
          <p:nvPr>
            <p:ph type="title"/>
          </p:nvPr>
        </p:nvSpPr>
        <p:spPr/>
        <p:txBody>
          <a:bodyPr>
            <a:normAutofit fontScale="90000"/>
          </a:bodyPr>
          <a:lstStyle/>
          <a:p>
            <a:r>
              <a:rPr lang="en-US" dirty="0" smtClean="0"/>
              <a:t>Multi-Phase </a:t>
            </a:r>
            <a:r>
              <a:rPr lang="en-US" dirty="0"/>
              <a:t>COVID-19 </a:t>
            </a:r>
            <a:r>
              <a:rPr lang="en-US" dirty="0" smtClean="0"/>
              <a:t>Response</a:t>
            </a:r>
            <a:endParaRPr lang="en-US" dirty="0"/>
          </a:p>
        </p:txBody>
      </p:sp>
      <p:sp>
        <p:nvSpPr>
          <p:cNvPr id="4" name="Content Placeholder 3"/>
          <p:cNvSpPr>
            <a:spLocks noGrp="1"/>
          </p:cNvSpPr>
          <p:nvPr>
            <p:ph idx="1"/>
          </p:nvPr>
        </p:nvSpPr>
        <p:spPr/>
        <p:txBody>
          <a:bodyPr/>
          <a:lstStyle/>
          <a:p>
            <a:pPr marL="0" indent="0">
              <a:buNone/>
            </a:pPr>
            <a:r>
              <a:rPr lang="en-US" sz="1800" b="1" dirty="0" smtClean="0"/>
              <a:t>Paycheck Protection Program and Health Care Enhancement Act - Became </a:t>
            </a:r>
            <a:r>
              <a:rPr lang="en-US" sz="1800" b="1" dirty="0"/>
              <a:t>law 4/24/20</a:t>
            </a:r>
          </a:p>
          <a:p>
            <a:r>
              <a:rPr lang="en-US" sz="1800" dirty="0" smtClean="0"/>
              <a:t>$</a:t>
            </a:r>
            <a:r>
              <a:rPr lang="en-US" dirty="0" smtClean="0"/>
              <a:t>310 billion for depleted PPP and additional funding for hospitals and testing</a:t>
            </a:r>
          </a:p>
          <a:p>
            <a:pPr lvl="1"/>
            <a:r>
              <a:rPr lang="en-US" sz="1600" dirty="0"/>
              <a:t>Unlike </a:t>
            </a:r>
            <a:r>
              <a:rPr lang="en-US" sz="1600" dirty="0" smtClean="0"/>
              <a:t>previous </a:t>
            </a:r>
            <a:r>
              <a:rPr lang="en-US" sz="1600" dirty="0"/>
              <a:t>two laws, this one </a:t>
            </a:r>
            <a:r>
              <a:rPr lang="en-US" sz="1600" dirty="0" smtClean="0"/>
              <a:t>did not increase </a:t>
            </a:r>
            <a:r>
              <a:rPr lang="en-US" sz="1600" dirty="0"/>
              <a:t>unemployment insurance funding </a:t>
            </a:r>
            <a:r>
              <a:rPr lang="en-US" sz="1600" dirty="0" smtClean="0"/>
              <a:t>or </a:t>
            </a:r>
            <a:r>
              <a:rPr lang="en-US" sz="1600" dirty="0"/>
              <a:t>create any new mandates for </a:t>
            </a:r>
            <a:r>
              <a:rPr lang="en-US" sz="1600" dirty="0" smtClean="0"/>
              <a:t>businesses</a:t>
            </a:r>
          </a:p>
          <a:p>
            <a:pPr lvl="1"/>
            <a:r>
              <a:rPr lang="en-US" sz="1600" dirty="0" smtClean="0"/>
              <a:t>About </a:t>
            </a:r>
            <a:r>
              <a:rPr lang="en-US" sz="1600" dirty="0"/>
              <a:t>three-quarters of </a:t>
            </a:r>
            <a:r>
              <a:rPr lang="en-US" sz="1600" dirty="0" smtClean="0"/>
              <a:t>money </a:t>
            </a:r>
            <a:r>
              <a:rPr lang="en-US" sz="1600" dirty="0"/>
              <a:t>went to replenish </a:t>
            </a:r>
            <a:r>
              <a:rPr lang="en-US" sz="1600" dirty="0" smtClean="0"/>
              <a:t>PPP, </a:t>
            </a:r>
            <a:r>
              <a:rPr lang="en-US" sz="1600" dirty="0"/>
              <a:t>with </a:t>
            </a:r>
            <a:r>
              <a:rPr lang="en-US" sz="1600" dirty="0" smtClean="0"/>
              <a:t>rest </a:t>
            </a:r>
            <a:r>
              <a:rPr lang="en-US" sz="1600" dirty="0"/>
              <a:t>going to public health measures such as virus testing and hospital </a:t>
            </a:r>
            <a:r>
              <a:rPr lang="en-US" sz="1600" dirty="0" smtClean="0"/>
              <a:t>funding</a:t>
            </a:r>
            <a:endParaRPr lang="en-US" sz="1600" dirty="0"/>
          </a:p>
          <a:p>
            <a:pPr marL="0" indent="0">
              <a:buNone/>
            </a:pPr>
            <a:endParaRPr lang="en-US" dirty="0"/>
          </a:p>
        </p:txBody>
      </p:sp>
    </p:spTree>
    <p:extLst>
      <p:ext uri="{BB962C8B-B14F-4D97-AF65-F5344CB8AC3E}">
        <p14:creationId xmlns:p14="http://schemas.microsoft.com/office/powerpoint/2010/main" val="368800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CAA22EBEB1C46901D0A31A0BBF456" ma:contentTypeVersion="1" ma:contentTypeDescription="Create a new document." ma:contentTypeScope="" ma:versionID="17af9527306aebdb9b74ad2799cb28c6">
  <xsd:schema xmlns:xsd="http://www.w3.org/2001/XMLSchema" xmlns:xs="http://www.w3.org/2001/XMLSchema" xmlns:p="http://schemas.microsoft.com/office/2006/metadata/properties" xmlns:ns2="9d2c41dc-1983-440b-9726-a3cfef34c2e1" xmlns:ns3="http://schemas.microsoft.com/sharepoint/v4" targetNamespace="http://schemas.microsoft.com/office/2006/metadata/properties" ma:root="true" ma:fieldsID="72c60f1921a7ebbacc2f556947d618a0" ns2:_="" ns3:_="">
    <xsd:import namespace="9d2c41dc-1983-440b-9726-a3cfef34c2e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c41dc-1983-440b-9726-a3cfef34c2e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d2c41dc-1983-440b-9726-a3cfef34c2e1">WERZU6QJ2EEJ-262516072-47</_dlc_DocId>
    <_dlc_DocIdUrl xmlns="9d2c41dc-1983-440b-9726-a3cfef34c2e1">
      <Url>http://my-csinsider/marketing/_layouts/15/DocIdRedir.aspx?ID=WERZU6QJ2EEJ-262516072-47</Url>
      <Description>WERZU6QJ2EEJ-262516072-47</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F8C65-90E1-470F-BF86-83BF384FE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c41dc-1983-440b-9726-a3cfef34c2e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752333-0831-45EC-B124-4EEFCACC1ED9}">
  <ds:schemaRefs>
    <ds:schemaRef ds:uri="http://schemas.microsoft.com/office/2006/documentManagement/types"/>
    <ds:schemaRef ds:uri="http://schemas.microsoft.com/sharepoint/v4"/>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http://schemas.microsoft.com/office/2006/metadata/properties"/>
    <ds:schemaRef ds:uri="9d2c41dc-1983-440b-9726-a3cfef34c2e1"/>
    <ds:schemaRef ds:uri="http://www.w3.org/XML/1998/namespace"/>
  </ds:schemaRefs>
</ds:datastoreItem>
</file>

<file path=customXml/itemProps3.xml><?xml version="1.0" encoding="utf-8"?>
<ds:datastoreItem xmlns:ds="http://schemas.openxmlformats.org/officeDocument/2006/customXml" ds:itemID="{A3FEF517-B3D7-4950-B92A-F3E9E161AF81}">
  <ds:schemaRefs>
    <ds:schemaRef ds:uri="http://schemas.microsoft.com/sharepoint/events"/>
  </ds:schemaRefs>
</ds:datastoreItem>
</file>

<file path=customXml/itemProps4.xml><?xml version="1.0" encoding="utf-8"?>
<ds:datastoreItem xmlns:ds="http://schemas.openxmlformats.org/officeDocument/2006/customXml" ds:itemID="{69DA7E05-74F7-46CA-AA4A-5D1A12BFD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13835</TotalTime>
  <Words>5133</Words>
  <Application>Microsoft Office PowerPoint</Application>
  <PresentationFormat>Widescreen</PresentationFormat>
  <Paragraphs>400</Paragraphs>
  <Slides>45</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맑은 고딕</vt:lpstr>
      <vt:lpstr>Arial</vt:lpstr>
      <vt:lpstr>Calibri</vt:lpstr>
      <vt:lpstr>Courier New</vt:lpstr>
      <vt:lpstr>Franklin Gothic Book</vt:lpstr>
      <vt:lpstr>Franklin Gothic Book Regular</vt:lpstr>
      <vt:lpstr>Franklin Gothic Medium Cond</vt:lpstr>
      <vt:lpstr>MV Boli</vt:lpstr>
      <vt:lpstr>Tahoma</vt:lpstr>
      <vt:lpstr>Times New Roman</vt:lpstr>
      <vt:lpstr>Wingdings</vt:lpstr>
      <vt:lpstr>Office Theme</vt:lpstr>
      <vt:lpstr>1_Office Theme</vt:lpstr>
      <vt:lpstr>PowerPoint Presentation</vt:lpstr>
      <vt:lpstr>Welcome and Introductions</vt:lpstr>
      <vt:lpstr>Discussion Items</vt:lpstr>
      <vt:lpstr>PowerPoint Presentation</vt:lpstr>
      <vt:lpstr>COVID-19 National Emergency</vt:lpstr>
      <vt:lpstr>Multi-Phase COVID-19 Response</vt:lpstr>
      <vt:lpstr>Multi-Phase COVID-19 Response</vt:lpstr>
      <vt:lpstr>Multi-Phase COVID-19 Response</vt:lpstr>
      <vt:lpstr>Multi-Phase COVID-19 Response</vt:lpstr>
      <vt:lpstr>Multi-Phase COVID-19 Response</vt:lpstr>
      <vt:lpstr>Multi-Phase COVID-19 Response</vt:lpstr>
      <vt:lpstr>American Rescue Plan Act</vt:lpstr>
      <vt:lpstr>Expanded Employer Payroll Tax Credits</vt:lpstr>
      <vt:lpstr>Temporary Expansion of Dependent Care Assistance Exclusion</vt:lpstr>
      <vt:lpstr>100% COBRA Subsidy</vt:lpstr>
      <vt:lpstr>But First……the Outbreak Period (“OP”)</vt:lpstr>
      <vt:lpstr>COBRA Subsidy – Assistance Eligible Employee (AEI)</vt:lpstr>
      <vt:lpstr>COBRA Subsidy – Notices (new COBRA QBs) </vt:lpstr>
      <vt:lpstr>COBRA Subsidy – Notices (QBs prior to 4/1/21)</vt:lpstr>
      <vt:lpstr>COBRA Subsidy – Notices (Subsidy expiration)</vt:lpstr>
      <vt:lpstr>COBRA Subsidy – Premium Payment and Tax Credit</vt:lpstr>
      <vt:lpstr>COVID-19 Vaccine Employer/Employee Issues</vt:lpstr>
      <vt:lpstr>Concerns Related to COVID-19 Vaccine</vt:lpstr>
      <vt:lpstr>Benefits of Workplace Vaccination</vt:lpstr>
      <vt:lpstr>Promoting Flu Vaccines in Workplace</vt:lpstr>
      <vt:lpstr>Employee Education Regarding COVID-19 Vaccine</vt:lpstr>
      <vt:lpstr>Can Employer Mandate COVID-19 Vaccine?</vt:lpstr>
      <vt:lpstr>Workers Compensation and COVID-19 Vaccine</vt:lpstr>
      <vt:lpstr>COVID-19 Vaccine How Costs Are Covered </vt:lpstr>
      <vt:lpstr>How Much Does the COVID-19 Vaccine Cost?</vt:lpstr>
      <vt:lpstr>Who Pays for COVID-19 Vaccine Administration</vt:lpstr>
      <vt:lpstr>Current and Future Obligations</vt:lpstr>
      <vt:lpstr>What Continues</vt:lpstr>
      <vt:lpstr>What Continues</vt:lpstr>
      <vt:lpstr>What Won’t Continue</vt:lpstr>
      <vt:lpstr>What Might Not Continue</vt:lpstr>
      <vt:lpstr>What Might Be Coming</vt:lpstr>
      <vt:lpstr>What is Coming</vt:lpstr>
      <vt:lpstr>Biden Administration – What’s Next</vt:lpstr>
      <vt:lpstr>Affordable Care Act (ACA) – Coming Next?</vt:lpstr>
      <vt:lpstr>What’s Next</vt:lpstr>
      <vt:lpstr>New Administration - Policy Activity and Political Dynamics</vt:lpstr>
      <vt:lpstr>2021 Trends to Watch </vt:lpstr>
      <vt:lpstr>COVID-19 Helpful Resource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Joseph M DiBella</cp:lastModifiedBy>
  <cp:revision>339</cp:revision>
  <cp:lastPrinted>2021-03-18T12:21:38Z</cp:lastPrinted>
  <dcterms:created xsi:type="dcterms:W3CDTF">2019-05-08T17:17:10Z</dcterms:created>
  <dcterms:modified xsi:type="dcterms:W3CDTF">2021-05-21T13:12:28Z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468c3698-0d80-4b17-a234-feb7926a9eb2</vt:lpwstr>
  </property>
  <property fmtid="{D5CDD505-2E9C-101B-9397-08002B2CF9AE}" pid="3" name="ContentTypeId">
    <vt:lpwstr>0x010100176CAA22EBEB1C46901D0A31A0BBF456</vt:lpwstr>
  </property>
</Properties>
</file>